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684" r:id="rId2"/>
    <p:sldMasterId id="2147483696" r:id="rId3"/>
  </p:sldMasterIdLst>
  <p:notesMasterIdLst>
    <p:notesMasterId r:id="rId26"/>
  </p:notesMasterIdLst>
  <p:handoutMasterIdLst>
    <p:handoutMasterId r:id="rId27"/>
  </p:handoutMasterIdLst>
  <p:sldIdLst>
    <p:sldId id="256" r:id="rId4"/>
    <p:sldId id="277" r:id="rId5"/>
    <p:sldId id="279" r:id="rId6"/>
    <p:sldId id="261" r:id="rId7"/>
    <p:sldId id="265" r:id="rId8"/>
    <p:sldId id="286" r:id="rId9"/>
    <p:sldId id="291" r:id="rId10"/>
    <p:sldId id="292" r:id="rId11"/>
    <p:sldId id="269" r:id="rId12"/>
    <p:sldId id="295" r:id="rId13"/>
    <p:sldId id="296" r:id="rId14"/>
    <p:sldId id="290" r:id="rId15"/>
    <p:sldId id="285" r:id="rId16"/>
    <p:sldId id="271" r:id="rId17"/>
    <p:sldId id="288" r:id="rId18"/>
    <p:sldId id="282" r:id="rId19"/>
    <p:sldId id="298" r:id="rId20"/>
    <p:sldId id="299" r:id="rId21"/>
    <p:sldId id="289" r:id="rId22"/>
    <p:sldId id="258" r:id="rId23"/>
    <p:sldId id="293" r:id="rId24"/>
    <p:sldId id="260" r:id="rId25"/>
  </p:sldIdLst>
  <p:sldSz cx="9144000" cy="6858000" type="screen4x3"/>
  <p:notesSz cx="7077075" cy="90043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62" autoAdjust="0"/>
    <p:restoredTop sz="94660"/>
  </p:normalViewPr>
  <p:slideViewPr>
    <p:cSldViewPr>
      <p:cViewPr varScale="1">
        <p:scale>
          <a:sx n="81" d="100"/>
          <a:sy n="81" d="100"/>
        </p:scale>
        <p:origin x="-105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presProps" Target="pres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handoutMaster" Target="handoutMasters/handoutMaster1.xml"/><Relationship Id="rId30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64F3FDD-3B22-4A0C-B8A6-4B3C36CAFD67}" type="doc">
      <dgm:prSet loTypeId="urn:microsoft.com/office/officeart/2005/8/layout/hList6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438F3E3A-DF00-45EF-A223-5797F44DD044}">
      <dgm:prSet phldrT="[Text]" custT="1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sz="3200" b="1" u="sng" dirty="0" smtClean="0">
              <a:solidFill>
                <a:schemeClr val="accent6">
                  <a:lumMod val="75000"/>
                </a:schemeClr>
              </a:solidFill>
            </a:rPr>
            <a:t>Audience</a:t>
          </a:r>
          <a:endParaRPr lang="en-US" sz="3200" b="1" u="sng" dirty="0">
            <a:solidFill>
              <a:schemeClr val="accent6">
                <a:lumMod val="75000"/>
              </a:schemeClr>
            </a:solidFill>
          </a:endParaRPr>
        </a:p>
      </dgm:t>
    </dgm:pt>
    <dgm:pt modelId="{CDF2797F-C67E-46C1-B813-660D8BECE749}" type="parTrans" cxnId="{08311120-E84B-4DA8-A372-F8453C8E3FCD}">
      <dgm:prSet/>
      <dgm:spPr/>
      <dgm:t>
        <a:bodyPr/>
        <a:lstStyle/>
        <a:p>
          <a:endParaRPr lang="en-US"/>
        </a:p>
      </dgm:t>
    </dgm:pt>
    <dgm:pt modelId="{813230B1-4B1C-4705-85D5-F0672A406EB0}" type="sibTrans" cxnId="{08311120-E84B-4DA8-A372-F8453C8E3FCD}">
      <dgm:prSet/>
      <dgm:spPr/>
      <dgm:t>
        <a:bodyPr/>
        <a:lstStyle/>
        <a:p>
          <a:endParaRPr lang="en-US"/>
        </a:p>
      </dgm:t>
    </dgm:pt>
    <dgm:pt modelId="{0C16588D-65E0-43E5-9A41-36D935212CDE}">
      <dgm:prSet phldrT="[Text]" custT="1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sz="2400" b="1" dirty="0" smtClean="0">
              <a:solidFill>
                <a:schemeClr val="tx1"/>
              </a:solidFill>
            </a:rPr>
            <a:t>Access the audience and their expectations concerning the problem/situation</a:t>
          </a:r>
          <a:endParaRPr lang="en-US" sz="2400" b="1" dirty="0">
            <a:solidFill>
              <a:schemeClr val="tx1"/>
            </a:solidFill>
          </a:endParaRPr>
        </a:p>
      </dgm:t>
    </dgm:pt>
    <dgm:pt modelId="{0CB2A76A-29E7-40F1-AB5E-CA97B8EBDB4D}" type="parTrans" cxnId="{9504E261-B8AB-4827-8E8E-5D7CE07F3367}">
      <dgm:prSet/>
      <dgm:spPr/>
      <dgm:t>
        <a:bodyPr/>
        <a:lstStyle/>
        <a:p>
          <a:endParaRPr lang="en-US"/>
        </a:p>
      </dgm:t>
    </dgm:pt>
    <dgm:pt modelId="{3C485A56-D918-4911-B600-32071B90AEDD}" type="sibTrans" cxnId="{9504E261-B8AB-4827-8E8E-5D7CE07F3367}">
      <dgm:prSet/>
      <dgm:spPr/>
      <dgm:t>
        <a:bodyPr/>
        <a:lstStyle/>
        <a:p>
          <a:endParaRPr lang="en-US"/>
        </a:p>
      </dgm:t>
    </dgm:pt>
    <dgm:pt modelId="{0553D915-F73E-4B39-AC70-92A8DA322152}">
      <dgm:prSet phldrT="[Text]" custT="1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sz="3200" b="1" u="sng" dirty="0" smtClean="0">
              <a:solidFill>
                <a:schemeClr val="accent2">
                  <a:lumMod val="75000"/>
                </a:schemeClr>
              </a:solidFill>
            </a:rPr>
            <a:t>Argumentation</a:t>
          </a:r>
          <a:r>
            <a:rPr lang="en-US" sz="3200" b="1" dirty="0" smtClean="0">
              <a:solidFill>
                <a:schemeClr val="accent2">
                  <a:lumMod val="75000"/>
                </a:schemeClr>
              </a:solidFill>
            </a:rPr>
            <a:t> </a:t>
          </a:r>
          <a:endParaRPr lang="en-US" sz="3200" b="1" dirty="0">
            <a:solidFill>
              <a:schemeClr val="accent2">
                <a:lumMod val="75000"/>
              </a:schemeClr>
            </a:solidFill>
          </a:endParaRPr>
        </a:p>
      </dgm:t>
    </dgm:pt>
    <dgm:pt modelId="{8026CEE6-D3D5-4BF9-9EBA-A6383D03DC1E}" type="parTrans" cxnId="{5D9685A6-1EE1-47E8-9429-327B84445894}">
      <dgm:prSet/>
      <dgm:spPr/>
      <dgm:t>
        <a:bodyPr/>
        <a:lstStyle/>
        <a:p>
          <a:endParaRPr lang="en-US"/>
        </a:p>
      </dgm:t>
    </dgm:pt>
    <dgm:pt modelId="{DDA12A47-D393-4204-92B3-9F5CBC432CF9}" type="sibTrans" cxnId="{5D9685A6-1EE1-47E8-9429-327B84445894}">
      <dgm:prSet/>
      <dgm:spPr/>
      <dgm:t>
        <a:bodyPr/>
        <a:lstStyle/>
        <a:p>
          <a:endParaRPr lang="en-US"/>
        </a:p>
      </dgm:t>
    </dgm:pt>
    <dgm:pt modelId="{FDC54F34-928C-4291-8939-94A7FC88501A}">
      <dgm:prSet phldrT="[Text]" custT="1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sz="2400" b="1" dirty="0" smtClean="0">
              <a:solidFill>
                <a:schemeClr val="tx1"/>
              </a:solidFill>
            </a:rPr>
            <a:t>Focus argumentation on your audience, using WIIFM (Audience ask: What’s In For Me)</a:t>
          </a:r>
          <a:endParaRPr lang="en-US" sz="2400" b="1" dirty="0">
            <a:solidFill>
              <a:schemeClr val="tx1"/>
            </a:solidFill>
          </a:endParaRPr>
        </a:p>
      </dgm:t>
    </dgm:pt>
    <dgm:pt modelId="{FF7E6293-92A8-4841-8017-0484B0952476}" type="parTrans" cxnId="{C634714F-3ED3-4107-BA57-DC19AE441825}">
      <dgm:prSet/>
      <dgm:spPr/>
      <dgm:t>
        <a:bodyPr/>
        <a:lstStyle/>
        <a:p>
          <a:endParaRPr lang="en-US"/>
        </a:p>
      </dgm:t>
    </dgm:pt>
    <dgm:pt modelId="{4959A5CE-6B5F-4A92-8CE2-92A176E775F6}" type="sibTrans" cxnId="{C634714F-3ED3-4107-BA57-DC19AE441825}">
      <dgm:prSet/>
      <dgm:spPr/>
      <dgm:t>
        <a:bodyPr/>
        <a:lstStyle/>
        <a:p>
          <a:endParaRPr lang="en-US"/>
        </a:p>
      </dgm:t>
    </dgm:pt>
    <dgm:pt modelId="{03470461-C2E2-4074-AC48-9908E8FE1DEC}">
      <dgm:prSet phldrT="[Text]" custT="1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sz="3200" b="1" u="sng" dirty="0" smtClean="0">
              <a:solidFill>
                <a:schemeClr val="accent5">
                  <a:lumMod val="50000"/>
                </a:schemeClr>
              </a:solidFill>
            </a:rPr>
            <a:t>Action</a:t>
          </a:r>
          <a:endParaRPr lang="en-US" sz="3200" b="1" u="sng" dirty="0">
            <a:solidFill>
              <a:schemeClr val="accent5">
                <a:lumMod val="50000"/>
              </a:schemeClr>
            </a:solidFill>
          </a:endParaRPr>
        </a:p>
      </dgm:t>
    </dgm:pt>
    <dgm:pt modelId="{49B9DA39-F9BF-4EFA-ADCD-1C1D71C11CA2}" type="parTrans" cxnId="{7AAA2989-BC7F-47F9-ABB3-DC17DE831016}">
      <dgm:prSet/>
      <dgm:spPr/>
      <dgm:t>
        <a:bodyPr/>
        <a:lstStyle/>
        <a:p>
          <a:endParaRPr lang="en-US"/>
        </a:p>
      </dgm:t>
    </dgm:pt>
    <dgm:pt modelId="{6C346F83-5C34-4564-BABC-A8847FC98083}" type="sibTrans" cxnId="{7AAA2989-BC7F-47F9-ABB3-DC17DE831016}">
      <dgm:prSet/>
      <dgm:spPr/>
      <dgm:t>
        <a:bodyPr/>
        <a:lstStyle/>
        <a:p>
          <a:endParaRPr lang="en-US"/>
        </a:p>
      </dgm:t>
    </dgm:pt>
    <dgm:pt modelId="{AF8B63C7-F48B-4557-9334-C4FB9340602F}">
      <dgm:prSet phldrT="[Text]" custT="1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sz="2400" b="1" dirty="0" smtClean="0">
              <a:solidFill>
                <a:schemeClr val="tx1"/>
              </a:solidFill>
            </a:rPr>
            <a:t>Clarify the action you desire &amp; recommend that action to the audience</a:t>
          </a:r>
          <a:endParaRPr lang="en-US" sz="2400" b="1" dirty="0">
            <a:solidFill>
              <a:schemeClr val="tx1"/>
            </a:solidFill>
          </a:endParaRPr>
        </a:p>
      </dgm:t>
    </dgm:pt>
    <dgm:pt modelId="{C5AEE2C6-3C5F-4677-9371-DD20CC386EAA}" type="parTrans" cxnId="{FF0F991D-1945-4291-9579-9C6CA6CFE0D2}">
      <dgm:prSet/>
      <dgm:spPr/>
      <dgm:t>
        <a:bodyPr/>
        <a:lstStyle/>
        <a:p>
          <a:endParaRPr lang="en-US"/>
        </a:p>
      </dgm:t>
    </dgm:pt>
    <dgm:pt modelId="{5222714A-69AB-4751-B830-28464E5BC75D}" type="sibTrans" cxnId="{FF0F991D-1945-4291-9579-9C6CA6CFE0D2}">
      <dgm:prSet/>
      <dgm:spPr/>
      <dgm:t>
        <a:bodyPr/>
        <a:lstStyle/>
        <a:p>
          <a:endParaRPr lang="en-US"/>
        </a:p>
      </dgm:t>
    </dgm:pt>
    <dgm:pt modelId="{0CA1D0C0-DB27-432B-9A69-58D344E710C9}" type="pres">
      <dgm:prSet presAssocID="{E64F3FDD-3B22-4A0C-B8A6-4B3C36CAFD67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CCF75FFC-6081-4309-B67C-4E8A4394CDA7}" type="pres">
      <dgm:prSet presAssocID="{438F3E3A-DF00-45EF-A223-5797F44DD044}" presName="node" presStyleLbl="node1" presStyleIdx="0" presStyleCnt="3" custScaleX="11509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4C98B3C-F727-41DB-B6E6-3D4DB1EEDE9B}" type="pres">
      <dgm:prSet presAssocID="{813230B1-4B1C-4705-85D5-F0672A406EB0}" presName="sibTrans" presStyleCnt="0"/>
      <dgm:spPr/>
    </dgm:pt>
    <dgm:pt modelId="{83FBF499-D98C-4DEA-A16A-16BFF460BA4B}" type="pres">
      <dgm:prSet presAssocID="{0553D915-F73E-4B39-AC70-92A8DA322152}" presName="node" presStyleLbl="node1" presStyleIdx="1" presStyleCnt="3" custScaleX="11431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19406F9-5727-48F4-86B5-DD9747526BEE}" type="pres">
      <dgm:prSet presAssocID="{DDA12A47-D393-4204-92B3-9F5CBC432CF9}" presName="sibTrans" presStyleCnt="0"/>
      <dgm:spPr/>
    </dgm:pt>
    <dgm:pt modelId="{C06B136A-57F4-4B28-90D2-8D3B5CF22DB6}" type="pres">
      <dgm:prSet presAssocID="{03470461-C2E2-4074-AC48-9908E8FE1DEC}" presName="node" presStyleLbl="node1" presStyleIdx="2" presStyleCnt="3" custScaleX="8631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08311120-E84B-4DA8-A372-F8453C8E3FCD}" srcId="{E64F3FDD-3B22-4A0C-B8A6-4B3C36CAFD67}" destId="{438F3E3A-DF00-45EF-A223-5797F44DD044}" srcOrd="0" destOrd="0" parTransId="{CDF2797F-C67E-46C1-B813-660D8BECE749}" sibTransId="{813230B1-4B1C-4705-85D5-F0672A406EB0}"/>
    <dgm:cxn modelId="{91BE2809-8599-49C9-B862-D6957B84FCEA}" type="presOf" srcId="{03470461-C2E2-4074-AC48-9908E8FE1DEC}" destId="{C06B136A-57F4-4B28-90D2-8D3B5CF22DB6}" srcOrd="0" destOrd="0" presId="urn:microsoft.com/office/officeart/2005/8/layout/hList6"/>
    <dgm:cxn modelId="{918A42EA-4401-41F2-98E5-38741C724A8C}" type="presOf" srcId="{AF8B63C7-F48B-4557-9334-C4FB9340602F}" destId="{C06B136A-57F4-4B28-90D2-8D3B5CF22DB6}" srcOrd="0" destOrd="1" presId="urn:microsoft.com/office/officeart/2005/8/layout/hList6"/>
    <dgm:cxn modelId="{983708FA-9565-4CBA-8443-12616AC626AE}" type="presOf" srcId="{FDC54F34-928C-4291-8939-94A7FC88501A}" destId="{83FBF499-D98C-4DEA-A16A-16BFF460BA4B}" srcOrd="0" destOrd="1" presId="urn:microsoft.com/office/officeart/2005/8/layout/hList6"/>
    <dgm:cxn modelId="{5D9685A6-1EE1-47E8-9429-327B84445894}" srcId="{E64F3FDD-3B22-4A0C-B8A6-4B3C36CAFD67}" destId="{0553D915-F73E-4B39-AC70-92A8DA322152}" srcOrd="1" destOrd="0" parTransId="{8026CEE6-D3D5-4BF9-9EBA-A6383D03DC1E}" sibTransId="{DDA12A47-D393-4204-92B3-9F5CBC432CF9}"/>
    <dgm:cxn modelId="{6426B625-49B4-442A-91A4-DFD4E3EA5D6D}" type="presOf" srcId="{0C16588D-65E0-43E5-9A41-36D935212CDE}" destId="{CCF75FFC-6081-4309-B67C-4E8A4394CDA7}" srcOrd="0" destOrd="1" presId="urn:microsoft.com/office/officeart/2005/8/layout/hList6"/>
    <dgm:cxn modelId="{7AAA2989-BC7F-47F9-ABB3-DC17DE831016}" srcId="{E64F3FDD-3B22-4A0C-B8A6-4B3C36CAFD67}" destId="{03470461-C2E2-4074-AC48-9908E8FE1DEC}" srcOrd="2" destOrd="0" parTransId="{49B9DA39-F9BF-4EFA-ADCD-1C1D71C11CA2}" sibTransId="{6C346F83-5C34-4564-BABC-A8847FC98083}"/>
    <dgm:cxn modelId="{9504E261-B8AB-4827-8E8E-5D7CE07F3367}" srcId="{438F3E3A-DF00-45EF-A223-5797F44DD044}" destId="{0C16588D-65E0-43E5-9A41-36D935212CDE}" srcOrd="0" destOrd="0" parTransId="{0CB2A76A-29E7-40F1-AB5E-CA97B8EBDB4D}" sibTransId="{3C485A56-D918-4911-B600-32071B90AEDD}"/>
    <dgm:cxn modelId="{C822A7B9-1505-49A6-9BAD-917E3E723766}" type="presOf" srcId="{0553D915-F73E-4B39-AC70-92A8DA322152}" destId="{83FBF499-D98C-4DEA-A16A-16BFF460BA4B}" srcOrd="0" destOrd="0" presId="urn:microsoft.com/office/officeart/2005/8/layout/hList6"/>
    <dgm:cxn modelId="{FF0F991D-1945-4291-9579-9C6CA6CFE0D2}" srcId="{03470461-C2E2-4074-AC48-9908E8FE1DEC}" destId="{AF8B63C7-F48B-4557-9334-C4FB9340602F}" srcOrd="0" destOrd="0" parTransId="{C5AEE2C6-3C5F-4677-9371-DD20CC386EAA}" sibTransId="{5222714A-69AB-4751-B830-28464E5BC75D}"/>
    <dgm:cxn modelId="{C634714F-3ED3-4107-BA57-DC19AE441825}" srcId="{0553D915-F73E-4B39-AC70-92A8DA322152}" destId="{FDC54F34-928C-4291-8939-94A7FC88501A}" srcOrd="0" destOrd="0" parTransId="{FF7E6293-92A8-4841-8017-0484B0952476}" sibTransId="{4959A5CE-6B5F-4A92-8CE2-92A176E775F6}"/>
    <dgm:cxn modelId="{2CB74122-0B8A-4CB9-803D-5212CCF35CF8}" type="presOf" srcId="{E64F3FDD-3B22-4A0C-B8A6-4B3C36CAFD67}" destId="{0CA1D0C0-DB27-432B-9A69-58D344E710C9}" srcOrd="0" destOrd="0" presId="urn:microsoft.com/office/officeart/2005/8/layout/hList6"/>
    <dgm:cxn modelId="{6057D1B0-1838-4F0F-9C87-AA17071DBF0F}" type="presOf" srcId="{438F3E3A-DF00-45EF-A223-5797F44DD044}" destId="{CCF75FFC-6081-4309-B67C-4E8A4394CDA7}" srcOrd="0" destOrd="0" presId="urn:microsoft.com/office/officeart/2005/8/layout/hList6"/>
    <dgm:cxn modelId="{9FBA4C6D-EAE1-4607-891E-4EB6D83F1A76}" type="presParOf" srcId="{0CA1D0C0-DB27-432B-9A69-58D344E710C9}" destId="{CCF75FFC-6081-4309-B67C-4E8A4394CDA7}" srcOrd="0" destOrd="0" presId="urn:microsoft.com/office/officeart/2005/8/layout/hList6"/>
    <dgm:cxn modelId="{DCEAA05E-B6B3-4E9B-80D1-2F621E6808F9}" type="presParOf" srcId="{0CA1D0C0-DB27-432B-9A69-58D344E710C9}" destId="{24C98B3C-F727-41DB-B6E6-3D4DB1EEDE9B}" srcOrd="1" destOrd="0" presId="urn:microsoft.com/office/officeart/2005/8/layout/hList6"/>
    <dgm:cxn modelId="{9409344D-74B9-4326-9FCC-1A433BE0C109}" type="presParOf" srcId="{0CA1D0C0-DB27-432B-9A69-58D344E710C9}" destId="{83FBF499-D98C-4DEA-A16A-16BFF460BA4B}" srcOrd="2" destOrd="0" presId="urn:microsoft.com/office/officeart/2005/8/layout/hList6"/>
    <dgm:cxn modelId="{473F43FA-494E-4D77-852A-12BEB591EE8F}" type="presParOf" srcId="{0CA1D0C0-DB27-432B-9A69-58D344E710C9}" destId="{019406F9-5727-48F4-86B5-DD9747526BEE}" srcOrd="3" destOrd="0" presId="urn:microsoft.com/office/officeart/2005/8/layout/hList6"/>
    <dgm:cxn modelId="{6E723730-C018-4865-B295-8A47C3817BD3}" type="presParOf" srcId="{0CA1D0C0-DB27-432B-9A69-58D344E710C9}" destId="{C06B136A-57F4-4B28-90D2-8D3B5CF22DB6}" srcOrd="4" destOrd="0" presId="urn:microsoft.com/office/officeart/2005/8/layout/h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0001532-5447-4C35-9AEA-9C167163CF9B}" type="doc">
      <dgm:prSet loTypeId="urn:microsoft.com/office/officeart/2005/8/layout/process1" loCatId="process" qsTypeId="urn:microsoft.com/office/officeart/2005/8/quickstyle/3d3" qsCatId="3D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D9798493-7C10-4DF0-BCF6-459AFE106FB7}">
      <dgm:prSet phldrT="[Text]"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sz="4400" b="1" dirty="0" smtClean="0"/>
            <a:t>OBJECTIONS</a:t>
          </a:r>
        </a:p>
      </dgm:t>
    </dgm:pt>
    <dgm:pt modelId="{DD5AB379-410A-4F17-8A8C-31463A3776E6}" type="parTrans" cxnId="{E36CE6F4-E01B-4D5C-8FDF-1EC6AA0704AF}">
      <dgm:prSet/>
      <dgm:spPr/>
      <dgm:t>
        <a:bodyPr/>
        <a:lstStyle/>
        <a:p>
          <a:endParaRPr lang="en-US"/>
        </a:p>
      </dgm:t>
    </dgm:pt>
    <dgm:pt modelId="{6DE50515-06F8-4246-88B1-75B194AF7591}" type="sibTrans" cxnId="{E36CE6F4-E01B-4D5C-8FDF-1EC6AA0704AF}">
      <dgm:prSet/>
      <dgm:spPr/>
      <dgm:t>
        <a:bodyPr/>
        <a:lstStyle/>
        <a:p>
          <a:endParaRPr lang="en-US"/>
        </a:p>
      </dgm:t>
    </dgm:pt>
    <dgm:pt modelId="{091C92D0-B8B5-409F-9CBC-7753DE024A82}">
      <dgm:prSet phldrT="[Text]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b="1" dirty="0" smtClean="0"/>
            <a:t>REFUTATION(S)</a:t>
          </a:r>
        </a:p>
      </dgm:t>
    </dgm:pt>
    <dgm:pt modelId="{711AC7C0-32F2-4E60-A5FA-DA5D55CDED21}" type="parTrans" cxnId="{E61811BB-852A-438D-A216-7DDC529A47E5}">
      <dgm:prSet/>
      <dgm:spPr/>
      <dgm:t>
        <a:bodyPr/>
        <a:lstStyle/>
        <a:p>
          <a:endParaRPr lang="en-US"/>
        </a:p>
      </dgm:t>
    </dgm:pt>
    <dgm:pt modelId="{BCEA6227-097D-403D-9F66-1FC4B8654A11}" type="sibTrans" cxnId="{E61811BB-852A-438D-A216-7DDC529A47E5}">
      <dgm:prSet/>
      <dgm:spPr/>
      <dgm:t>
        <a:bodyPr/>
        <a:lstStyle/>
        <a:p>
          <a:endParaRPr lang="en-US"/>
        </a:p>
      </dgm:t>
    </dgm:pt>
    <dgm:pt modelId="{B6BCBF7C-2EDE-41AB-8CC6-1071D40C20B0}" type="pres">
      <dgm:prSet presAssocID="{30001532-5447-4C35-9AEA-9C167163CF9B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23B7AC01-C941-4FEF-8CD7-70E52C022B63}" type="pres">
      <dgm:prSet presAssocID="{D9798493-7C10-4DF0-BCF6-459AFE106FB7}" presName="node" presStyleLbl="node1" presStyleIdx="0" presStyleCnt="2" custScaleX="134216" custScaleY="85378" custLinFactNeighborX="-109" custLinFactNeighborY="-6524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D5C2646-FAEF-4A79-ABD9-F58C2C06AAC1}" type="pres">
      <dgm:prSet presAssocID="{6DE50515-06F8-4246-88B1-75B194AF7591}" presName="sibTrans" presStyleLbl="sibTrans2D1" presStyleIdx="0" presStyleCnt="1" custScaleY="61997"/>
      <dgm:spPr/>
      <dgm:t>
        <a:bodyPr/>
        <a:lstStyle/>
        <a:p>
          <a:endParaRPr lang="en-US"/>
        </a:p>
      </dgm:t>
    </dgm:pt>
    <dgm:pt modelId="{7F3260CC-15BC-4AF5-B490-92A6D88BF512}" type="pres">
      <dgm:prSet presAssocID="{6DE50515-06F8-4246-88B1-75B194AF7591}" presName="connectorText" presStyleLbl="sibTrans2D1" presStyleIdx="0" presStyleCnt="1"/>
      <dgm:spPr/>
      <dgm:t>
        <a:bodyPr/>
        <a:lstStyle/>
        <a:p>
          <a:endParaRPr lang="en-US"/>
        </a:p>
      </dgm:t>
    </dgm:pt>
    <dgm:pt modelId="{E3A8EF76-1CC3-4EF3-9379-0A06733C63D4}" type="pres">
      <dgm:prSet presAssocID="{091C92D0-B8B5-409F-9CBC-7753DE024A82}" presName="node" presStyleLbl="node1" presStyleIdx="1" presStyleCnt="2" custScaleX="136943" custScaleY="85376" custLinFactNeighborX="-9377" custLinFactNeighborY="-6557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F9C7ABF6-06FF-4596-BB45-C2A9B92039BA}" type="presOf" srcId="{30001532-5447-4C35-9AEA-9C167163CF9B}" destId="{B6BCBF7C-2EDE-41AB-8CC6-1071D40C20B0}" srcOrd="0" destOrd="0" presId="urn:microsoft.com/office/officeart/2005/8/layout/process1"/>
    <dgm:cxn modelId="{2F97B7D5-979A-4E40-8E85-B76E1F6B4128}" type="presOf" srcId="{6DE50515-06F8-4246-88B1-75B194AF7591}" destId="{FD5C2646-FAEF-4A79-ABD9-F58C2C06AAC1}" srcOrd="0" destOrd="0" presId="urn:microsoft.com/office/officeart/2005/8/layout/process1"/>
    <dgm:cxn modelId="{E36CE6F4-E01B-4D5C-8FDF-1EC6AA0704AF}" srcId="{30001532-5447-4C35-9AEA-9C167163CF9B}" destId="{D9798493-7C10-4DF0-BCF6-459AFE106FB7}" srcOrd="0" destOrd="0" parTransId="{DD5AB379-410A-4F17-8A8C-31463A3776E6}" sibTransId="{6DE50515-06F8-4246-88B1-75B194AF7591}"/>
    <dgm:cxn modelId="{7827752A-B557-4DF3-B533-CBEEACF311CD}" type="presOf" srcId="{6DE50515-06F8-4246-88B1-75B194AF7591}" destId="{7F3260CC-15BC-4AF5-B490-92A6D88BF512}" srcOrd="1" destOrd="0" presId="urn:microsoft.com/office/officeart/2005/8/layout/process1"/>
    <dgm:cxn modelId="{E61811BB-852A-438D-A216-7DDC529A47E5}" srcId="{30001532-5447-4C35-9AEA-9C167163CF9B}" destId="{091C92D0-B8B5-409F-9CBC-7753DE024A82}" srcOrd="1" destOrd="0" parTransId="{711AC7C0-32F2-4E60-A5FA-DA5D55CDED21}" sibTransId="{BCEA6227-097D-403D-9F66-1FC4B8654A11}"/>
    <dgm:cxn modelId="{EB37DE13-0BA8-44A6-9DB3-5B5F3DC98712}" type="presOf" srcId="{091C92D0-B8B5-409F-9CBC-7753DE024A82}" destId="{E3A8EF76-1CC3-4EF3-9379-0A06733C63D4}" srcOrd="0" destOrd="0" presId="urn:microsoft.com/office/officeart/2005/8/layout/process1"/>
    <dgm:cxn modelId="{DBE3D760-2099-40E2-BB9C-AB3A3779CC58}" type="presOf" srcId="{D9798493-7C10-4DF0-BCF6-459AFE106FB7}" destId="{23B7AC01-C941-4FEF-8CD7-70E52C022B63}" srcOrd="0" destOrd="0" presId="urn:microsoft.com/office/officeart/2005/8/layout/process1"/>
    <dgm:cxn modelId="{93108F4F-C2DC-4862-B8A9-B2738F9CF780}" type="presParOf" srcId="{B6BCBF7C-2EDE-41AB-8CC6-1071D40C20B0}" destId="{23B7AC01-C941-4FEF-8CD7-70E52C022B63}" srcOrd="0" destOrd="0" presId="urn:microsoft.com/office/officeart/2005/8/layout/process1"/>
    <dgm:cxn modelId="{5B2B25C9-C265-4362-89EC-5FAEF25FBC34}" type="presParOf" srcId="{B6BCBF7C-2EDE-41AB-8CC6-1071D40C20B0}" destId="{FD5C2646-FAEF-4A79-ABD9-F58C2C06AAC1}" srcOrd="1" destOrd="0" presId="urn:microsoft.com/office/officeart/2005/8/layout/process1"/>
    <dgm:cxn modelId="{733B2ED7-C3B9-4818-BF86-240A183406AB}" type="presParOf" srcId="{FD5C2646-FAEF-4A79-ABD9-F58C2C06AAC1}" destId="{7F3260CC-15BC-4AF5-B490-92A6D88BF512}" srcOrd="0" destOrd="0" presId="urn:microsoft.com/office/officeart/2005/8/layout/process1"/>
    <dgm:cxn modelId="{86F7F4C2-EAEE-4554-946C-D0993B127C38}" type="presParOf" srcId="{B6BCBF7C-2EDE-41AB-8CC6-1071D40C20B0}" destId="{E3A8EF76-1CC3-4EF3-9379-0A06733C63D4}" srcOrd="2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CF75FFC-6081-4309-B67C-4E8A4394CDA7}">
      <dsp:nvSpPr>
        <dsp:cNvPr id="0" name=""/>
        <dsp:cNvSpPr/>
      </dsp:nvSpPr>
      <dsp:spPr>
        <a:xfrm rot="16200000">
          <a:off x="-824655" y="826466"/>
          <a:ext cx="4648200" cy="2995266"/>
        </a:xfrm>
        <a:prstGeom prst="flowChartManualOperation">
          <a:avLst/>
        </a:prstGeom>
        <a:gradFill rotWithShape="1">
          <a:gsLst>
            <a:gs pos="0">
              <a:schemeClr val="accent5">
                <a:tint val="50000"/>
                <a:satMod val="300000"/>
              </a:schemeClr>
            </a:gs>
            <a:gs pos="35000">
              <a:schemeClr val="accent5">
                <a:tint val="37000"/>
                <a:satMod val="300000"/>
              </a:schemeClr>
            </a:gs>
            <a:gs pos="100000">
              <a:schemeClr val="accent5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5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  <dsp:txBody>
        <a:bodyPr spcFirstLastPara="0" vert="horz" wrap="square" lIns="203200" tIns="0" rIns="203200" bIns="0" numCol="1" spcCol="1270" anchor="t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b="1" u="sng" kern="1200" dirty="0" smtClean="0">
              <a:solidFill>
                <a:schemeClr val="accent6">
                  <a:lumMod val="75000"/>
                </a:schemeClr>
              </a:solidFill>
            </a:rPr>
            <a:t>Audience</a:t>
          </a:r>
          <a:endParaRPr lang="en-US" sz="3200" b="1" u="sng" kern="1200" dirty="0">
            <a:solidFill>
              <a:schemeClr val="accent6">
                <a:lumMod val="75000"/>
              </a:schemeClr>
            </a:solidFill>
          </a:endParaRP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400" b="1" kern="1200" dirty="0" smtClean="0">
              <a:solidFill>
                <a:schemeClr val="tx1"/>
              </a:solidFill>
            </a:rPr>
            <a:t>Access the audience and their expectations concerning the problem/situation</a:t>
          </a:r>
          <a:endParaRPr lang="en-US" sz="2400" b="1" kern="1200" dirty="0">
            <a:solidFill>
              <a:schemeClr val="tx1"/>
            </a:solidFill>
          </a:endParaRPr>
        </a:p>
      </dsp:txBody>
      <dsp:txXfrm rot="5400000">
        <a:off x="1812" y="929639"/>
        <a:ext cx="2995266" cy="2788920"/>
      </dsp:txXfrm>
    </dsp:sp>
    <dsp:sp modelId="{83FBF499-D98C-4DEA-A16A-16BFF460BA4B}">
      <dsp:nvSpPr>
        <dsp:cNvPr id="0" name=""/>
        <dsp:cNvSpPr/>
      </dsp:nvSpPr>
      <dsp:spPr>
        <a:xfrm rot="16200000">
          <a:off x="2355715" y="836551"/>
          <a:ext cx="4648200" cy="2975097"/>
        </a:xfrm>
        <a:prstGeom prst="flowChartManualOperation">
          <a:avLst/>
        </a:prstGeom>
        <a:gradFill rotWithShape="1">
          <a:gsLst>
            <a:gs pos="0">
              <a:schemeClr val="accent4">
                <a:tint val="50000"/>
                <a:satMod val="300000"/>
              </a:schemeClr>
            </a:gs>
            <a:gs pos="35000">
              <a:schemeClr val="accent4">
                <a:tint val="37000"/>
                <a:satMod val="300000"/>
              </a:schemeClr>
            </a:gs>
            <a:gs pos="100000">
              <a:schemeClr val="accent4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4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4"/>
        </a:lnRef>
        <a:fillRef idx="2">
          <a:schemeClr val="accent4"/>
        </a:fillRef>
        <a:effectRef idx="1">
          <a:schemeClr val="accent4"/>
        </a:effectRef>
        <a:fontRef idx="minor">
          <a:schemeClr val="dk1"/>
        </a:fontRef>
      </dsp:style>
      <dsp:txBody>
        <a:bodyPr spcFirstLastPara="0" vert="horz" wrap="square" lIns="203200" tIns="0" rIns="203200" bIns="0" numCol="1" spcCol="1270" anchor="t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b="1" u="sng" kern="1200" dirty="0" smtClean="0">
              <a:solidFill>
                <a:schemeClr val="accent2">
                  <a:lumMod val="75000"/>
                </a:schemeClr>
              </a:solidFill>
            </a:rPr>
            <a:t>Argumentation</a:t>
          </a:r>
          <a:r>
            <a:rPr lang="en-US" sz="3200" b="1" kern="1200" dirty="0" smtClean="0">
              <a:solidFill>
                <a:schemeClr val="accent2">
                  <a:lumMod val="75000"/>
                </a:schemeClr>
              </a:solidFill>
            </a:rPr>
            <a:t> </a:t>
          </a:r>
          <a:endParaRPr lang="en-US" sz="3200" b="1" kern="1200" dirty="0">
            <a:solidFill>
              <a:schemeClr val="accent2">
                <a:lumMod val="75000"/>
              </a:schemeClr>
            </a:solidFill>
          </a:endParaRP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400" b="1" kern="1200" dirty="0" smtClean="0">
              <a:solidFill>
                <a:schemeClr val="tx1"/>
              </a:solidFill>
            </a:rPr>
            <a:t>Focus argumentation on your audience, using WIIFM (Audience ask: What’s In For Me)</a:t>
          </a:r>
          <a:endParaRPr lang="en-US" sz="2400" b="1" kern="1200" dirty="0">
            <a:solidFill>
              <a:schemeClr val="tx1"/>
            </a:solidFill>
          </a:endParaRPr>
        </a:p>
      </dsp:txBody>
      <dsp:txXfrm rot="5400000">
        <a:off x="3192267" y="929639"/>
        <a:ext cx="2975097" cy="2788920"/>
      </dsp:txXfrm>
    </dsp:sp>
    <dsp:sp modelId="{C06B136A-57F4-4B28-90D2-8D3B5CF22DB6}">
      <dsp:nvSpPr>
        <dsp:cNvPr id="0" name=""/>
        <dsp:cNvSpPr/>
      </dsp:nvSpPr>
      <dsp:spPr>
        <a:xfrm rot="16200000">
          <a:off x="5161570" y="1200982"/>
          <a:ext cx="4648200" cy="2246235"/>
        </a:xfrm>
        <a:prstGeom prst="flowChartManualOperation">
          <a:avLst/>
        </a:prstGeom>
        <a:gradFill rotWithShape="1">
          <a:gsLst>
            <a:gs pos="0">
              <a:schemeClr val="accent6">
                <a:tint val="50000"/>
                <a:satMod val="300000"/>
              </a:schemeClr>
            </a:gs>
            <a:gs pos="35000">
              <a:schemeClr val="accent6">
                <a:tint val="37000"/>
                <a:satMod val="300000"/>
              </a:schemeClr>
            </a:gs>
            <a:gs pos="100000">
              <a:schemeClr val="accent6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6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6"/>
        </a:lnRef>
        <a:fillRef idx="2">
          <a:schemeClr val="accent6"/>
        </a:fillRef>
        <a:effectRef idx="1">
          <a:schemeClr val="accent6"/>
        </a:effectRef>
        <a:fontRef idx="minor">
          <a:schemeClr val="dk1"/>
        </a:fontRef>
      </dsp:style>
      <dsp:txBody>
        <a:bodyPr spcFirstLastPara="0" vert="horz" wrap="square" lIns="203200" tIns="0" rIns="203200" bIns="0" numCol="1" spcCol="1270" anchor="t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b="1" u="sng" kern="1200" dirty="0" smtClean="0">
              <a:solidFill>
                <a:schemeClr val="accent5">
                  <a:lumMod val="50000"/>
                </a:schemeClr>
              </a:solidFill>
            </a:rPr>
            <a:t>Action</a:t>
          </a:r>
          <a:endParaRPr lang="en-US" sz="3200" b="1" u="sng" kern="1200" dirty="0">
            <a:solidFill>
              <a:schemeClr val="accent5">
                <a:lumMod val="50000"/>
              </a:schemeClr>
            </a:solidFill>
          </a:endParaRP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400" b="1" kern="1200" dirty="0" smtClean="0">
              <a:solidFill>
                <a:schemeClr val="tx1"/>
              </a:solidFill>
            </a:rPr>
            <a:t>Clarify the action you desire &amp; recommend that action to the audience</a:t>
          </a:r>
          <a:endParaRPr lang="en-US" sz="2400" b="1" kern="1200" dirty="0">
            <a:solidFill>
              <a:schemeClr val="tx1"/>
            </a:solidFill>
          </a:endParaRPr>
        </a:p>
      </dsp:txBody>
      <dsp:txXfrm rot="5400000">
        <a:off x="6362552" y="929640"/>
        <a:ext cx="2246235" cy="278892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3B7AC01-C941-4FEF-8CD7-70E52C022B63}">
      <dsp:nvSpPr>
        <dsp:cNvPr id="0" name=""/>
        <dsp:cNvSpPr/>
      </dsp:nvSpPr>
      <dsp:spPr>
        <a:xfrm>
          <a:off x="4278" y="693113"/>
          <a:ext cx="3775102" cy="1440859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3">
                <a:tint val="50000"/>
                <a:satMod val="300000"/>
              </a:schemeClr>
            </a:gs>
            <a:gs pos="35000">
              <a:schemeClr val="accent3">
                <a:tint val="37000"/>
                <a:satMod val="300000"/>
              </a:schemeClr>
            </a:gs>
            <a:gs pos="100000">
              <a:schemeClr val="accent3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3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/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167640" tIns="167640" rIns="167640" bIns="16764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400" b="1" kern="1200" dirty="0" smtClean="0"/>
            <a:t>OBJECTIONS</a:t>
          </a:r>
        </a:p>
      </dsp:txBody>
      <dsp:txXfrm>
        <a:off x="46479" y="735314"/>
        <a:ext cx="3690700" cy="1356457"/>
      </dsp:txXfrm>
    </dsp:sp>
    <dsp:sp modelId="{FD5C2646-FAEF-4A79-ABD9-F58C2C06AAC1}">
      <dsp:nvSpPr>
        <dsp:cNvPr id="0" name=""/>
        <dsp:cNvSpPr/>
      </dsp:nvSpPr>
      <dsp:spPr>
        <a:xfrm rot="21596052">
          <a:off x="4034583" y="1194541"/>
          <a:ext cx="541029" cy="432460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800" kern="1200"/>
        </a:p>
      </dsp:txBody>
      <dsp:txXfrm>
        <a:off x="4034583" y="1281107"/>
        <a:ext cx="411291" cy="259476"/>
      </dsp:txXfrm>
    </dsp:sp>
    <dsp:sp modelId="{E3A8EF76-1CC3-4EF3-9379-0A06733C63D4}">
      <dsp:nvSpPr>
        <dsp:cNvPr id="0" name=""/>
        <dsp:cNvSpPr/>
      </dsp:nvSpPr>
      <dsp:spPr>
        <a:xfrm>
          <a:off x="4800191" y="687578"/>
          <a:ext cx="3851804" cy="1440825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5">
                <a:tint val="50000"/>
                <a:satMod val="300000"/>
              </a:schemeClr>
            </a:gs>
            <a:gs pos="35000">
              <a:schemeClr val="accent5">
                <a:tint val="37000"/>
                <a:satMod val="300000"/>
              </a:schemeClr>
            </a:gs>
            <a:gs pos="100000">
              <a:schemeClr val="accent5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5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/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  <dsp:txBody>
        <a:bodyPr spcFirstLastPara="0" vert="horz" wrap="square" lIns="160020" tIns="160020" rIns="160020" bIns="160020" numCol="1" spcCol="1270" anchor="ctr" anchorCtr="0">
          <a:noAutofit/>
        </a:bodyPr>
        <a:lstStyle/>
        <a:p>
          <a:pPr lvl="0" algn="ctr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200" b="1" kern="1200" dirty="0" smtClean="0"/>
            <a:t>REFUTATION(S)</a:t>
          </a:r>
        </a:p>
      </dsp:txBody>
      <dsp:txXfrm>
        <a:off x="4842391" y="729778"/>
        <a:ext cx="3767404" cy="135642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66733" cy="450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008705" y="0"/>
            <a:ext cx="3066733" cy="450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BEF3B41-79B7-4F42-9B66-6DAE4ADB1E43}" type="datetimeFigureOut">
              <a:rPr lang="en-US" smtClean="0"/>
              <a:pPr/>
              <a:t>3/15/2013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552522"/>
            <a:ext cx="3066733" cy="45021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008705" y="8552522"/>
            <a:ext cx="3066733" cy="45021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8EA89AE-48D4-4C6C-B96B-2C31B9C2E78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471371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66733" cy="450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08705" y="0"/>
            <a:ext cx="3066733" cy="450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19E4EDD-2E06-44A6-A7D9-A222615BDB00}" type="datetimeFigureOut">
              <a:rPr lang="en-US" smtClean="0"/>
              <a:pPr/>
              <a:t>3/15/2013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87463" y="674688"/>
            <a:ext cx="4502150" cy="3376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7708" y="4277043"/>
            <a:ext cx="5661660" cy="405193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552522"/>
            <a:ext cx="3066733" cy="45021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08705" y="8552522"/>
            <a:ext cx="3066733" cy="45021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FB2AC7B-AF7E-43D0-8D39-0DB75470B01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03963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A297A-FD2E-4975-A17F-48725E0B0B82}" type="datetimeFigureOut">
              <a:rPr lang="en-US" smtClean="0"/>
              <a:pPr/>
              <a:t>3/15/2013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B68899-66F0-4030-8430-5A1C36515581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A297A-FD2E-4975-A17F-48725E0B0B82}" type="datetimeFigureOut">
              <a:rPr lang="en-US" smtClean="0"/>
              <a:pPr/>
              <a:t>3/15/2013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B68899-66F0-4030-8430-5A1C36515581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A297A-FD2E-4975-A17F-48725E0B0B82}" type="datetimeFigureOut">
              <a:rPr lang="en-US" smtClean="0"/>
              <a:pPr/>
              <a:t>3/15/2013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B68899-66F0-4030-8430-5A1C36515581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A297A-FD2E-4975-A17F-48725E0B0B82}" type="datetimeFigureOut">
              <a:rPr lang="en-US" smtClean="0"/>
              <a:pPr/>
              <a:t>3/15/2013</a:t>
            </a:fld>
            <a:endParaRPr lang="en-US" dirty="0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B68899-66F0-4030-8430-5A1C36515581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A297A-FD2E-4975-A17F-48725E0B0B82}" type="datetimeFigureOut">
              <a:rPr lang="en-US" smtClean="0"/>
              <a:pPr/>
              <a:t>3/15/2013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B68899-66F0-4030-8430-5A1C36515581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A297A-FD2E-4975-A17F-48725E0B0B82}" type="datetimeFigureOut">
              <a:rPr lang="en-US" smtClean="0"/>
              <a:pPr/>
              <a:t>3/15/2013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B68899-66F0-4030-8430-5A1C36515581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A297A-FD2E-4975-A17F-48725E0B0B82}" type="datetimeFigureOut">
              <a:rPr lang="en-US" smtClean="0"/>
              <a:pPr/>
              <a:t>3/15/2013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B68899-66F0-4030-8430-5A1C36515581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A297A-FD2E-4975-A17F-48725E0B0B82}" type="datetimeFigureOut">
              <a:rPr lang="en-US" smtClean="0"/>
              <a:pPr/>
              <a:t>3/15/2013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B68899-66F0-4030-8430-5A1C36515581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A297A-FD2E-4975-A17F-48725E0B0B82}" type="datetimeFigureOut">
              <a:rPr lang="en-US" smtClean="0"/>
              <a:pPr/>
              <a:t>3/15/2013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B68899-66F0-4030-8430-5A1C36515581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A297A-FD2E-4975-A17F-48725E0B0B82}" type="datetimeFigureOut">
              <a:rPr lang="en-US" smtClean="0"/>
              <a:pPr/>
              <a:t>3/15/2013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B68899-66F0-4030-8430-5A1C36515581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A297A-FD2E-4975-A17F-48725E0B0B82}" type="datetimeFigureOut">
              <a:rPr lang="en-US" smtClean="0"/>
              <a:pPr/>
              <a:t>3/15/2013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B68899-66F0-4030-8430-5A1C36515581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A297A-FD2E-4975-A17F-48725E0B0B82}" type="datetimeFigureOut">
              <a:rPr lang="en-US" smtClean="0"/>
              <a:pPr/>
              <a:t>3/15/2013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B68899-66F0-4030-8430-5A1C36515581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A297A-FD2E-4975-A17F-48725E0B0B82}" type="datetimeFigureOut">
              <a:rPr lang="en-US" smtClean="0"/>
              <a:pPr/>
              <a:t>3/15/2013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D3B68899-66F0-4030-8430-5A1C3651558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A297A-FD2E-4975-A17F-48725E0B0B82}" type="datetimeFigureOut">
              <a:rPr lang="en-US" smtClean="0"/>
              <a:pPr/>
              <a:t>3/15/2013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B68899-66F0-4030-8430-5A1C36515581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A297A-FD2E-4975-A17F-48725E0B0B82}" type="datetimeFigureOut">
              <a:rPr lang="en-US" smtClean="0"/>
              <a:pPr/>
              <a:t>3/15/2013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B68899-66F0-4030-8430-5A1C36515581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D62A297A-FD2E-4975-A17F-48725E0B0B82}" type="datetimeFigureOut">
              <a:rPr lang="en-US" smtClean="0"/>
              <a:pPr/>
              <a:t>3/15/2013</a:t>
            </a:fld>
            <a:endParaRPr lang="en-US" dirty="0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n-US" dirty="0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D3B68899-66F0-4030-8430-5A1C36515581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62A297A-FD2E-4975-A17F-48725E0B0B82}" type="datetimeFigureOut">
              <a:rPr lang="en-US" smtClean="0"/>
              <a:pPr/>
              <a:t>3/15/2013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3B68899-66F0-4030-8430-5A1C3651558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62A297A-FD2E-4975-A17F-48725E0B0B82}" type="datetimeFigureOut">
              <a:rPr lang="en-US" smtClean="0"/>
              <a:pPr/>
              <a:t>3/15/2013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3B68899-66F0-4030-8430-5A1C3651558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62A297A-FD2E-4975-A17F-48725E0B0B82}" type="datetimeFigureOut">
              <a:rPr lang="en-US" smtClean="0"/>
              <a:pPr/>
              <a:t>3/15/2013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3B68899-66F0-4030-8430-5A1C3651558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62A297A-FD2E-4975-A17F-48725E0B0B82}" type="datetimeFigureOut">
              <a:rPr lang="en-US" smtClean="0"/>
              <a:pPr/>
              <a:t>3/15/2013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3B68899-66F0-4030-8430-5A1C36515581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62A297A-FD2E-4975-A17F-48725E0B0B82}" type="datetimeFigureOut">
              <a:rPr lang="en-US" smtClean="0"/>
              <a:pPr/>
              <a:t>3/15/2013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3B68899-66F0-4030-8430-5A1C3651558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62A297A-FD2E-4975-A17F-48725E0B0B82}" type="datetimeFigureOut">
              <a:rPr lang="en-US" smtClean="0"/>
              <a:pPr/>
              <a:t>3/15/2013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3B68899-66F0-4030-8430-5A1C36515581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A297A-FD2E-4975-A17F-48725E0B0B82}" type="datetimeFigureOut">
              <a:rPr lang="en-US" smtClean="0"/>
              <a:pPr/>
              <a:t>3/15/2013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B68899-66F0-4030-8430-5A1C36515581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D62A297A-FD2E-4975-A17F-48725E0B0B82}" type="datetimeFigureOut">
              <a:rPr lang="en-US" smtClean="0"/>
              <a:pPr/>
              <a:t>3/15/2013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3B68899-66F0-4030-8430-5A1C36515581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D62A297A-FD2E-4975-A17F-48725E0B0B82}" type="datetimeFigureOut">
              <a:rPr lang="en-US" smtClean="0"/>
              <a:pPr/>
              <a:t>3/15/2013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D3B68899-66F0-4030-8430-5A1C3651558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62A297A-FD2E-4975-A17F-48725E0B0B82}" type="datetimeFigureOut">
              <a:rPr lang="en-US" smtClean="0"/>
              <a:pPr/>
              <a:t>3/15/2013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3B68899-66F0-4030-8430-5A1C36515581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62A297A-FD2E-4975-A17F-48725E0B0B82}" type="datetimeFigureOut">
              <a:rPr lang="en-US" smtClean="0"/>
              <a:pPr/>
              <a:t>3/15/2013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3B68899-66F0-4030-8430-5A1C36515581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A297A-FD2E-4975-A17F-48725E0B0B82}" type="datetimeFigureOut">
              <a:rPr lang="en-US" smtClean="0"/>
              <a:pPr/>
              <a:t>3/15/2013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B68899-66F0-4030-8430-5A1C36515581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A297A-FD2E-4975-A17F-48725E0B0B82}" type="datetimeFigureOut">
              <a:rPr lang="en-US" smtClean="0"/>
              <a:pPr/>
              <a:t>3/15/2013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B68899-66F0-4030-8430-5A1C36515581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A297A-FD2E-4975-A17F-48725E0B0B82}" type="datetimeFigureOut">
              <a:rPr lang="en-US" smtClean="0"/>
              <a:pPr/>
              <a:t>3/15/2013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B68899-66F0-4030-8430-5A1C36515581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A297A-FD2E-4975-A17F-48725E0B0B82}" type="datetimeFigureOut">
              <a:rPr lang="en-US" smtClean="0"/>
              <a:pPr/>
              <a:t>3/15/2013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B68899-66F0-4030-8430-5A1C36515581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A297A-FD2E-4975-A17F-48725E0B0B82}" type="datetimeFigureOut">
              <a:rPr lang="en-US" smtClean="0"/>
              <a:pPr/>
              <a:t>3/15/2013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B68899-66F0-4030-8430-5A1C36515581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A297A-FD2E-4975-A17F-48725E0B0B82}" type="datetimeFigureOut">
              <a:rPr lang="en-US" smtClean="0"/>
              <a:pPr/>
              <a:t>3/15/2013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B68899-66F0-4030-8430-5A1C36515581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2A297A-FD2E-4975-A17F-48725E0B0B82}" type="datetimeFigureOut">
              <a:rPr lang="en-US" smtClean="0"/>
              <a:pPr/>
              <a:t>3/15/2013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B68899-66F0-4030-8430-5A1C36515581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D62A297A-FD2E-4975-A17F-48725E0B0B82}" type="datetimeFigureOut">
              <a:rPr lang="en-US" smtClean="0"/>
              <a:pPr/>
              <a:t>3/15/2013</a:t>
            </a:fld>
            <a:endParaRPr lang="en-US" dirty="0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D3B68899-66F0-4030-8430-5A1C36515581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D62A297A-FD2E-4975-A17F-48725E0B0B82}" type="datetimeFigureOut">
              <a:rPr lang="en-US" smtClean="0"/>
              <a:pPr/>
              <a:t>3/15/2013</a:t>
            </a:fld>
            <a:endParaRPr lang="en-US" dirty="0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n-US" dirty="0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D3B68899-66F0-4030-8430-5A1C36515581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hyperlink" Target="http://www.google.com.ng/url?sa=i&amp;rct=j&amp;q=image+of+a+head&amp;source=images&amp;cd=&amp;cad=rja&amp;docid=bZDpofQenTPsHM&amp;tbnid=oEH7WV-cz8rKTM:&amp;ved=0CAUQjRw&amp;url=http://www.shutterstock.com/pic-110097746/stock-vector-gear-wheel-in-a-head-of-the-person-a-vector-illustration.html&amp;ei=GLM5UZytJemx0AWuh4HACg&amp;bvm=bv.43287494,d.d2k&amp;psig=AFQjCNGoJa6V-iB3YsUHkVZTbPO1bFnGYA&amp;ust=1362822167093715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hyperlink" Target="http://www.google.com.ng/imgres?imgurl=http://www.teenblab.com/assets/images/finger-pointing-pictures-i8.png&amp;imgrefurl=http://www.teenblab.com/html/teenblab_5_things_that_should_.html&amp;h=520&amp;w=600&amp;sz=22&amp;tbnid=oxxDmyGl6Mgo6M:&amp;tbnh=91&amp;tbnw=105&amp;prev=/search?q=picture+of+finger+pointing&amp;tbm=isch&amp;tbo=u&amp;zoom=1&amp;q=picture+of+finger+pointing&amp;usg=__F2I-107toypfLm7vbdq_5wUWZbc=&amp;docid=P07jmYOoFXZLCM&amp;hl=en&amp;sa=X&amp;ei=hrQ5Uc3bIIjw0gWiuIGoBw&amp;ved=0CGYQ9QEwEg&amp;dur=207" TargetMode="External"/><Relationship Id="rId1" Type="http://schemas.openxmlformats.org/officeDocument/2006/relationships/slideLayout" Target="../slideLayouts/slideLayout2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w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w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4800" y="152400"/>
            <a:ext cx="8534400" cy="1295400"/>
          </a:xfrm>
        </p:spPr>
        <p:txBody>
          <a:bodyPr>
            <a:normAutofit fontScale="90000"/>
          </a:bodyPr>
          <a:lstStyle/>
          <a:p>
            <a:r>
              <a:rPr lang="en-US" sz="4000" b="1" dirty="0" smtClean="0"/>
              <a:t>THE ROLE OF CRITICAL THINKING IN PROBLEM SOLVING IN ORGANIZATIONS</a:t>
            </a:r>
            <a:endParaRPr lang="en-US" sz="40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" y="1447800"/>
            <a:ext cx="8686800" cy="5257800"/>
          </a:xfrm>
        </p:spPr>
        <p:txBody>
          <a:bodyPr>
            <a:normAutofit fontScale="47500" lnSpcReduction="20000"/>
          </a:bodyPr>
          <a:lstStyle/>
          <a:p>
            <a:endParaRPr lang="en-US" sz="4100" b="1" dirty="0" smtClean="0">
              <a:solidFill>
                <a:schemeClr val="tx1"/>
              </a:solidFill>
            </a:endParaRPr>
          </a:p>
          <a:p>
            <a:r>
              <a:rPr lang="en-US" sz="5100" b="1" dirty="0" smtClean="0">
                <a:solidFill>
                  <a:schemeClr val="tx1"/>
                </a:solidFill>
              </a:rPr>
              <a:t>BY</a:t>
            </a:r>
          </a:p>
          <a:p>
            <a:endParaRPr lang="en-US" sz="400" b="1" dirty="0">
              <a:solidFill>
                <a:schemeClr val="tx1"/>
              </a:solidFill>
            </a:endParaRPr>
          </a:p>
          <a:p>
            <a:endParaRPr lang="en-US" sz="5100" b="1" dirty="0" smtClean="0">
              <a:solidFill>
                <a:schemeClr val="tx1"/>
              </a:solidFill>
            </a:endParaRPr>
          </a:p>
          <a:p>
            <a:r>
              <a:rPr lang="en-US" sz="5100" b="1" dirty="0" smtClean="0">
                <a:solidFill>
                  <a:schemeClr val="tx1"/>
                </a:solidFill>
              </a:rPr>
              <a:t>ADEBAYO JIMOH</a:t>
            </a:r>
          </a:p>
          <a:p>
            <a:r>
              <a:rPr lang="en-US" sz="5100" b="1" dirty="0" smtClean="0">
                <a:solidFill>
                  <a:schemeClr val="tx1"/>
                </a:solidFill>
              </a:rPr>
              <a:t>GMD/CEO</a:t>
            </a:r>
          </a:p>
          <a:p>
            <a:r>
              <a:rPr lang="en-US" sz="5100" b="1" dirty="0" smtClean="0">
                <a:solidFill>
                  <a:schemeClr val="tx1"/>
                </a:solidFill>
              </a:rPr>
              <a:t>ODU’A INVESTMENT COMPANY LIMITED</a:t>
            </a:r>
          </a:p>
          <a:p>
            <a:endParaRPr lang="en-US" sz="6000" b="1" dirty="0" smtClean="0">
              <a:solidFill>
                <a:schemeClr val="tx1"/>
              </a:solidFill>
            </a:endParaRPr>
          </a:p>
          <a:p>
            <a:r>
              <a:rPr lang="en-US" sz="5100" b="1" dirty="0" smtClean="0">
                <a:solidFill>
                  <a:schemeClr val="tx1"/>
                </a:solidFill>
              </a:rPr>
              <a:t>PAPER PRESENTED TO THE</a:t>
            </a:r>
          </a:p>
          <a:p>
            <a:r>
              <a:rPr lang="en-US" sz="5100" b="1" dirty="0" smtClean="0">
                <a:solidFill>
                  <a:schemeClr val="tx1"/>
                </a:solidFill>
              </a:rPr>
              <a:t> PERSONNEL PSYCHOLOGY STUDENTS ASSOCIATION</a:t>
            </a:r>
          </a:p>
          <a:p>
            <a:r>
              <a:rPr lang="en-US" sz="5100" b="1" dirty="0" smtClean="0">
                <a:solidFill>
                  <a:schemeClr val="tx1"/>
                </a:solidFill>
              </a:rPr>
              <a:t>UNIVERSITY OF IBADAN</a:t>
            </a:r>
          </a:p>
          <a:p>
            <a:endParaRPr lang="en-US" sz="5100" b="1" dirty="0" smtClean="0">
              <a:solidFill>
                <a:schemeClr val="tx1"/>
              </a:solidFill>
            </a:endParaRPr>
          </a:p>
          <a:p>
            <a:r>
              <a:rPr lang="en-US" sz="5100" b="1" dirty="0" smtClean="0">
                <a:solidFill>
                  <a:schemeClr val="tx1"/>
                </a:solidFill>
              </a:rPr>
              <a:t>14</a:t>
            </a:r>
            <a:r>
              <a:rPr lang="en-US" sz="5100" b="1" baseline="30000" dirty="0" smtClean="0">
                <a:solidFill>
                  <a:schemeClr val="tx1"/>
                </a:solidFill>
              </a:rPr>
              <a:t>TH</a:t>
            </a:r>
            <a:r>
              <a:rPr lang="en-US" sz="5100" b="1" dirty="0" smtClean="0">
                <a:solidFill>
                  <a:schemeClr val="tx1"/>
                </a:solidFill>
              </a:rPr>
              <a:t> MARCH, 2013</a:t>
            </a:r>
            <a:endParaRPr lang="en-US" sz="4500" b="1" dirty="0" smtClean="0">
              <a:solidFill>
                <a:schemeClr val="tx1"/>
              </a:solidFill>
            </a:endParaRPr>
          </a:p>
          <a:p>
            <a:endParaRPr lang="en-US" sz="3500" dirty="0" smtClean="0"/>
          </a:p>
          <a:p>
            <a:pPr algn="l"/>
            <a:r>
              <a:rPr lang="en-US" sz="3500" dirty="0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762000"/>
            <a:ext cx="8229600" cy="639762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PROBLEM SOLVING</a:t>
            </a:r>
            <a:endParaRPr lang="en-US" b="1" dirty="0"/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304800" y="1524000"/>
            <a:ext cx="8305800" cy="51816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It </a:t>
            </a: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is a combination of experience, knowledge, process, science and art.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11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11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lvl="0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lang="en-US" sz="2800" b="1" dirty="0" smtClean="0">
                <a:solidFill>
                  <a:srgbClr val="7A3EF2"/>
                </a:solidFill>
                <a:latin typeface="Arial" charset="0"/>
                <a:cs typeface="Arial" charset="0"/>
              </a:rPr>
              <a:t>It is a means by which an individual uses previously acquired knowledge, skills and understanding to satisfy the demands of an unfamiliar situation.</a:t>
            </a:r>
            <a:endParaRPr kumimoji="0" lang="en-US" sz="28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10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10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It consist of</a:t>
            </a: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a series of logical steps that when followed produce an optimal solution giving </a:t>
            </a: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time</a:t>
            </a: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and </a:t>
            </a: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resources</a:t>
            </a: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as two constraints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274638"/>
            <a:ext cx="8839200" cy="411162"/>
          </a:xfrm>
        </p:spPr>
        <p:txBody>
          <a:bodyPr>
            <a:noAutofit/>
          </a:bodyPr>
          <a:lstStyle/>
          <a:p>
            <a:r>
              <a:rPr lang="en-US" sz="2800" b="1" dirty="0" smtClean="0"/>
              <a:t>COMPREHENSIVE BUSINESS ORIENTED PROBLEM-SOLVING STAGES INVOLVED IN CRITICAL DECISION MAKING</a:t>
            </a:r>
            <a:endParaRPr lang="en-US" sz="28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143000"/>
            <a:ext cx="8839200" cy="5486400"/>
          </a:xfrm>
        </p:spPr>
        <p:txBody>
          <a:bodyPr>
            <a:noAutofit/>
          </a:bodyPr>
          <a:lstStyle/>
          <a:p>
            <a:r>
              <a:rPr lang="en-US" sz="2700" b="1" dirty="0" smtClean="0"/>
              <a:t>Identify the problem</a:t>
            </a:r>
          </a:p>
          <a:p>
            <a:r>
              <a:rPr lang="en-US" sz="2700" b="1" dirty="0" smtClean="0"/>
              <a:t>Identify the pains the problem creates for company/client</a:t>
            </a:r>
          </a:p>
          <a:p>
            <a:r>
              <a:rPr lang="en-US" sz="2700" b="1" dirty="0" smtClean="0"/>
              <a:t>Identify relevant objectives/priorities/financial goals</a:t>
            </a:r>
          </a:p>
          <a:p>
            <a:r>
              <a:rPr lang="en-US" sz="2700" b="1" dirty="0" smtClean="0"/>
              <a:t>Examine a range of alternatives/options/solutions</a:t>
            </a:r>
          </a:p>
          <a:p>
            <a:r>
              <a:rPr lang="en-US" sz="2700" b="1" dirty="0" smtClean="0"/>
              <a:t>Weigh </a:t>
            </a:r>
            <a:r>
              <a:rPr lang="en-US" sz="2700" b="1" dirty="0" smtClean="0"/>
              <a:t>the business costs, schedule, performance &amp; risk</a:t>
            </a:r>
          </a:p>
          <a:p>
            <a:r>
              <a:rPr lang="en-US" sz="2700" b="1" dirty="0" smtClean="0"/>
              <a:t>Search for information to support your alternative/option</a:t>
            </a:r>
          </a:p>
          <a:p>
            <a:r>
              <a:rPr lang="en-US" sz="2700" b="1" dirty="0" smtClean="0"/>
              <a:t>Criticize the alternative/options/solutions</a:t>
            </a:r>
          </a:p>
          <a:p>
            <a:r>
              <a:rPr lang="en-US" sz="2700" b="1" dirty="0" smtClean="0"/>
              <a:t>Examine all stakeholder biases toward/against the alternative/option</a:t>
            </a:r>
          </a:p>
          <a:p>
            <a:r>
              <a:rPr lang="en-US" sz="2700" b="1" dirty="0" smtClean="0"/>
              <a:t>Select, support, &amp; recommend the viable alternative/option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609600"/>
          </a:xfrm>
        </p:spPr>
        <p:txBody>
          <a:bodyPr>
            <a:noAutofit/>
          </a:bodyPr>
          <a:lstStyle/>
          <a:p>
            <a:r>
              <a:rPr lang="en-US" sz="4000" b="1" dirty="0" smtClean="0"/>
              <a:t>DIALOGUE SESSION </a:t>
            </a:r>
            <a:endParaRPr lang="en-US" sz="4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762000"/>
            <a:ext cx="8839200" cy="5867400"/>
          </a:xfrm>
        </p:spPr>
        <p:txBody>
          <a:bodyPr/>
          <a:lstStyle/>
          <a:p>
            <a:r>
              <a:rPr lang="en-US" b="1" dirty="0" smtClean="0"/>
              <a:t>Critical thinking requires an internal dialogue or Q&amp;A session. Consider the following:</a:t>
            </a:r>
            <a:endParaRPr lang="en-US" b="1" dirty="0"/>
          </a:p>
        </p:txBody>
      </p:sp>
      <p:sp>
        <p:nvSpPr>
          <p:cNvPr id="4" name="Cloud 3"/>
          <p:cNvSpPr/>
          <p:nvPr/>
        </p:nvSpPr>
        <p:spPr>
          <a:xfrm>
            <a:off x="2286000" y="1752600"/>
            <a:ext cx="6629400" cy="1600200"/>
          </a:xfrm>
          <a:prstGeom prst="cloud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3124200" y="1905000"/>
            <a:ext cx="4953000" cy="11541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300" b="1" dirty="0" smtClean="0"/>
              <a:t>I need to recommend a solution that resolves the problem and allows senior management to make a sound decision</a:t>
            </a:r>
            <a:endParaRPr lang="en-US" sz="2300" b="1" dirty="0"/>
          </a:p>
        </p:txBody>
      </p:sp>
      <p:sp>
        <p:nvSpPr>
          <p:cNvPr id="6" name="Cloud 5"/>
          <p:cNvSpPr/>
          <p:nvPr/>
        </p:nvSpPr>
        <p:spPr>
          <a:xfrm>
            <a:off x="4114800" y="3505200"/>
            <a:ext cx="4648200" cy="1371600"/>
          </a:xfrm>
          <a:prstGeom prst="cloud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4800600" y="3581400"/>
            <a:ext cx="3429000" cy="11541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300" b="1" dirty="0" smtClean="0"/>
              <a:t>Okay, how can I find out what the assumptions and critical factors are here?</a:t>
            </a:r>
            <a:endParaRPr lang="en-US" sz="2300" b="1" dirty="0"/>
          </a:p>
        </p:txBody>
      </p:sp>
      <p:sp>
        <p:nvSpPr>
          <p:cNvPr id="8" name="Cloud 7"/>
          <p:cNvSpPr/>
          <p:nvPr/>
        </p:nvSpPr>
        <p:spPr>
          <a:xfrm>
            <a:off x="3581400" y="5029200"/>
            <a:ext cx="5181600" cy="1524000"/>
          </a:xfrm>
          <a:prstGeom prst="cloud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4191000" y="5181600"/>
            <a:ext cx="4495800" cy="11541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300" b="1" dirty="0" smtClean="0"/>
              <a:t>Alright, I need to explore and think about what possible options or alternatives might work here.</a:t>
            </a:r>
            <a:endParaRPr lang="en-US" sz="2300" b="1" dirty="0"/>
          </a:p>
        </p:txBody>
      </p:sp>
      <p:pic>
        <p:nvPicPr>
          <p:cNvPr id="10" name="irc_mi" descr="http://image.shutterstock.com/display_pic_with_logo/435955/110097746/stock-vector-gear-wheel-in-a-head-of-the-person-a-vector-illustration-110097746.jpg">
            <a:hlinkClick r:id="rId2"/>
          </p:cNvPr>
          <p:cNvPicPr/>
          <p:nvPr/>
        </p:nvPicPr>
        <p:blipFill>
          <a:blip r:embed="rId3" cstate="print"/>
          <a:srcRect t="6383" b="6383"/>
          <a:stretch>
            <a:fillRect/>
          </a:stretch>
        </p:blipFill>
        <p:spPr bwMode="auto">
          <a:xfrm rot="10800000" flipV="1">
            <a:off x="228600" y="3266869"/>
            <a:ext cx="2438400" cy="299126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</p:pic>
      <p:sp>
        <p:nvSpPr>
          <p:cNvPr id="11" name="Oval 10"/>
          <p:cNvSpPr/>
          <p:nvPr/>
        </p:nvSpPr>
        <p:spPr>
          <a:xfrm>
            <a:off x="1600200" y="3352799"/>
            <a:ext cx="152400" cy="152401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1828800" y="2971800"/>
            <a:ext cx="228600" cy="762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/>
          <p:cNvSpPr/>
          <p:nvPr/>
        </p:nvSpPr>
        <p:spPr>
          <a:xfrm>
            <a:off x="2438400" y="3810000"/>
            <a:ext cx="228600" cy="762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2057400" y="3429000"/>
            <a:ext cx="152400" cy="1524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/>
          <p:cNvSpPr/>
          <p:nvPr/>
        </p:nvSpPr>
        <p:spPr>
          <a:xfrm flipV="1">
            <a:off x="3352800" y="5181600"/>
            <a:ext cx="457200" cy="121919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/>
          <p:cNvSpPr/>
          <p:nvPr/>
        </p:nvSpPr>
        <p:spPr>
          <a:xfrm>
            <a:off x="3200400" y="3962400"/>
            <a:ext cx="228600" cy="762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/>
          <p:cNvSpPr/>
          <p:nvPr/>
        </p:nvSpPr>
        <p:spPr>
          <a:xfrm>
            <a:off x="2590800" y="3352800"/>
            <a:ext cx="152400" cy="762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/>
          <p:cNvSpPr/>
          <p:nvPr/>
        </p:nvSpPr>
        <p:spPr>
          <a:xfrm>
            <a:off x="3048000" y="3657600"/>
            <a:ext cx="228600" cy="762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/>
          <p:cNvSpPr/>
          <p:nvPr/>
        </p:nvSpPr>
        <p:spPr>
          <a:xfrm>
            <a:off x="3810000" y="3429000"/>
            <a:ext cx="304800" cy="1524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/>
          <p:cNvSpPr/>
          <p:nvPr/>
        </p:nvSpPr>
        <p:spPr>
          <a:xfrm>
            <a:off x="3505200" y="4267200"/>
            <a:ext cx="152400" cy="762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val 20"/>
          <p:cNvSpPr/>
          <p:nvPr/>
        </p:nvSpPr>
        <p:spPr>
          <a:xfrm>
            <a:off x="2514600" y="4267200"/>
            <a:ext cx="228600" cy="762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Oval 21"/>
          <p:cNvSpPr/>
          <p:nvPr/>
        </p:nvSpPr>
        <p:spPr>
          <a:xfrm>
            <a:off x="2971800" y="4343400"/>
            <a:ext cx="152400" cy="762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/>
          <p:cNvSpPr/>
          <p:nvPr/>
        </p:nvSpPr>
        <p:spPr>
          <a:xfrm>
            <a:off x="3200400" y="4724400"/>
            <a:ext cx="304800" cy="1524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Oval 23"/>
          <p:cNvSpPr/>
          <p:nvPr/>
        </p:nvSpPr>
        <p:spPr>
          <a:xfrm>
            <a:off x="2819400" y="4724400"/>
            <a:ext cx="152400" cy="762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274638"/>
            <a:ext cx="8458200" cy="639762"/>
          </a:xfrm>
        </p:spPr>
        <p:txBody>
          <a:bodyPr>
            <a:noAutofit/>
          </a:bodyPr>
          <a:lstStyle/>
          <a:p>
            <a:r>
              <a:rPr lang="en-US" sz="4800" b="1" dirty="0" smtClean="0"/>
              <a:t>CRITICAL THINKING STANDARDS</a:t>
            </a:r>
            <a:endParaRPr lang="en-US" sz="48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5562600"/>
          </a:xfrm>
        </p:spPr>
        <p:txBody>
          <a:bodyPr>
            <a:normAutofit lnSpcReduction="10000"/>
          </a:bodyPr>
          <a:lstStyle/>
          <a:p>
            <a:pPr>
              <a:buFont typeface="Wingdings" pitchFamily="2" charset="2"/>
              <a:buChar char="§"/>
            </a:pPr>
            <a:r>
              <a:rPr lang="en-US" sz="3500" b="1" dirty="0" smtClean="0">
                <a:solidFill>
                  <a:schemeClr val="accent6">
                    <a:lumMod val="75000"/>
                  </a:schemeClr>
                </a:solidFill>
              </a:rPr>
              <a:t>Critical thinking demands that you </a:t>
            </a:r>
            <a:r>
              <a:rPr lang="en-US" sz="3500" b="1" u="sng" dirty="0" smtClean="0">
                <a:solidFill>
                  <a:schemeClr val="accent6">
                    <a:lumMod val="75000"/>
                  </a:schemeClr>
                </a:solidFill>
              </a:rPr>
              <a:t>apply standards</a:t>
            </a:r>
            <a:r>
              <a:rPr lang="en-US" sz="3500" b="1" dirty="0" smtClean="0">
                <a:solidFill>
                  <a:schemeClr val="accent6">
                    <a:lumMod val="75000"/>
                  </a:schemeClr>
                </a:solidFill>
              </a:rPr>
              <a:t>   such as: </a:t>
            </a:r>
          </a:p>
          <a:p>
            <a:pPr>
              <a:buNone/>
            </a:pPr>
            <a:endParaRPr lang="en-US" sz="1050" b="1" dirty="0" smtClean="0">
              <a:solidFill>
                <a:schemeClr val="accent6">
                  <a:lumMod val="75000"/>
                </a:schemeClr>
              </a:solidFill>
            </a:endParaRPr>
          </a:p>
          <a:p>
            <a:pPr>
              <a:buFont typeface="Wingdings" pitchFamily="2" charset="2"/>
              <a:buChar char="ü"/>
            </a:pPr>
            <a:r>
              <a:rPr lang="en-US" sz="3500" b="1" dirty="0" smtClean="0">
                <a:solidFill>
                  <a:schemeClr val="accent6">
                    <a:lumMod val="75000"/>
                  </a:schemeClr>
                </a:solidFill>
              </a:rPr>
              <a:t>Clarity</a:t>
            </a:r>
          </a:p>
          <a:p>
            <a:pPr>
              <a:buFont typeface="Wingdings" pitchFamily="2" charset="2"/>
              <a:buChar char="ü"/>
            </a:pPr>
            <a:r>
              <a:rPr lang="en-US" sz="3500" b="1" dirty="0" smtClean="0">
                <a:solidFill>
                  <a:schemeClr val="accent6">
                    <a:lumMod val="75000"/>
                  </a:schemeClr>
                </a:solidFill>
              </a:rPr>
              <a:t>Accuracy</a:t>
            </a:r>
          </a:p>
          <a:p>
            <a:pPr>
              <a:buFont typeface="Wingdings" pitchFamily="2" charset="2"/>
              <a:buChar char="ü"/>
            </a:pPr>
            <a:r>
              <a:rPr lang="en-US" sz="3500" b="1" dirty="0" smtClean="0">
                <a:solidFill>
                  <a:schemeClr val="accent6">
                    <a:lumMod val="75000"/>
                  </a:schemeClr>
                </a:solidFill>
              </a:rPr>
              <a:t>Precision</a:t>
            </a:r>
          </a:p>
          <a:p>
            <a:pPr>
              <a:buFont typeface="Wingdings" pitchFamily="2" charset="2"/>
              <a:buChar char="ü"/>
            </a:pPr>
            <a:r>
              <a:rPr lang="en-US" sz="3500" b="1" dirty="0" smtClean="0">
                <a:solidFill>
                  <a:schemeClr val="accent6">
                    <a:lumMod val="75000"/>
                  </a:schemeClr>
                </a:solidFill>
              </a:rPr>
              <a:t>Logic</a:t>
            </a:r>
          </a:p>
          <a:p>
            <a:pPr>
              <a:buFont typeface="Wingdings" pitchFamily="2" charset="2"/>
              <a:buChar char="ü"/>
            </a:pPr>
            <a:r>
              <a:rPr lang="en-US" sz="3500" b="1" dirty="0" smtClean="0">
                <a:solidFill>
                  <a:schemeClr val="accent6">
                    <a:lumMod val="75000"/>
                  </a:schemeClr>
                </a:solidFill>
              </a:rPr>
              <a:t>Depth</a:t>
            </a:r>
          </a:p>
          <a:p>
            <a:pPr>
              <a:buFont typeface="Wingdings" pitchFamily="2" charset="2"/>
              <a:buChar char="ü"/>
            </a:pPr>
            <a:r>
              <a:rPr lang="en-US" sz="3500" b="1" dirty="0" smtClean="0">
                <a:solidFill>
                  <a:schemeClr val="accent6">
                    <a:lumMod val="75000"/>
                  </a:schemeClr>
                </a:solidFill>
              </a:rPr>
              <a:t>Fairness</a:t>
            </a:r>
          </a:p>
          <a:p>
            <a:pPr>
              <a:buFont typeface="Wingdings" pitchFamily="2" charset="2"/>
              <a:buChar char="ü"/>
            </a:pPr>
            <a:r>
              <a:rPr lang="en-US" sz="3500" b="1" dirty="0" smtClean="0">
                <a:solidFill>
                  <a:schemeClr val="accent6">
                    <a:lumMod val="75000"/>
                  </a:schemeClr>
                </a:solidFill>
              </a:rPr>
              <a:t>Relevance</a:t>
            </a:r>
          </a:p>
          <a:p>
            <a:pPr>
              <a:buFont typeface="Wingdings" pitchFamily="2" charset="2"/>
              <a:buChar char="ü"/>
            </a:pPr>
            <a:endParaRPr lang="en-US" sz="3500" b="1" dirty="0" smtClean="0">
              <a:solidFill>
                <a:schemeClr val="accent6">
                  <a:lumMod val="75000"/>
                </a:schemeClr>
              </a:solidFill>
            </a:endParaRPr>
          </a:p>
          <a:p>
            <a:pPr>
              <a:buFont typeface="Wingdings" pitchFamily="2" charset="2"/>
              <a:buChar char="§"/>
            </a:pPr>
            <a:endParaRPr lang="en-US" b="1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52400"/>
            <a:ext cx="8534400" cy="381000"/>
          </a:xfrm>
        </p:spPr>
        <p:txBody>
          <a:bodyPr>
            <a:noAutofit/>
          </a:bodyPr>
          <a:lstStyle/>
          <a:p>
            <a:r>
              <a:rPr lang="en-US" sz="3200" b="1" dirty="0" smtClean="0"/>
              <a:t>DECISION –MAKING COMMUNICATION PROCESS</a:t>
            </a:r>
            <a:endParaRPr lang="en-US" sz="3200" b="1" dirty="0"/>
          </a:p>
        </p:txBody>
      </p:sp>
      <p:graphicFrame>
        <p:nvGraphicFramePr>
          <p:cNvPr id="4" name="Diagram 3"/>
          <p:cNvGraphicFramePr/>
          <p:nvPr/>
        </p:nvGraphicFramePr>
        <p:xfrm>
          <a:off x="304800" y="1981200"/>
          <a:ext cx="8610600" cy="4648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685800" y="2286000"/>
            <a:ext cx="1447800" cy="58477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solidFill>
                  <a:schemeClr val="tx1"/>
                </a:solidFill>
              </a:rPr>
              <a:t>A</a:t>
            </a:r>
            <a:endParaRPr lang="en-US" sz="3200" b="1" dirty="0">
              <a:solidFill>
                <a:schemeClr val="tx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657600" y="2286000"/>
            <a:ext cx="1447800" cy="58477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solidFill>
                  <a:schemeClr val="tx1"/>
                </a:solidFill>
              </a:rPr>
              <a:t>A</a:t>
            </a:r>
            <a:endParaRPr lang="en-US" sz="3200" b="1" dirty="0">
              <a:solidFill>
                <a:schemeClr val="tx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858000" y="2362200"/>
            <a:ext cx="1447800" cy="5847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solidFill>
                  <a:schemeClr val="tx1"/>
                </a:solidFill>
              </a:rPr>
              <a:t>A</a:t>
            </a:r>
            <a:endParaRPr lang="en-US" sz="3200" b="1" dirty="0">
              <a:solidFill>
                <a:schemeClr val="tx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28600" y="609600"/>
            <a:ext cx="86868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 smtClean="0"/>
              <a:t>Decision-making communication involves critical analysis of your Audience, Arguments &amp; Action</a:t>
            </a:r>
            <a:endParaRPr lang="en-US" sz="3000" b="1" dirty="0"/>
          </a:p>
        </p:txBody>
      </p:sp>
      <p:cxnSp>
        <p:nvCxnSpPr>
          <p:cNvPr id="11" name="Straight Arrow Connector 10"/>
          <p:cNvCxnSpPr/>
          <p:nvPr/>
        </p:nvCxnSpPr>
        <p:spPr>
          <a:xfrm flipH="1">
            <a:off x="1676400" y="1524000"/>
            <a:ext cx="1524000" cy="76200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 flipH="1">
            <a:off x="4724400" y="1676400"/>
            <a:ext cx="304800" cy="60960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>
            <a:off x="7467600" y="1600200"/>
            <a:ext cx="304800" cy="76200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800" b="1" dirty="0" smtClean="0"/>
              <a:t>CONCEPT #1</a:t>
            </a:r>
            <a:endParaRPr lang="en-US" sz="48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447800"/>
            <a:ext cx="8610600" cy="5181600"/>
          </a:xfrm>
        </p:spPr>
        <p:txBody>
          <a:bodyPr>
            <a:normAutofit lnSpcReduction="10000"/>
          </a:bodyPr>
          <a:lstStyle/>
          <a:p>
            <a:pPr algn="ctr">
              <a:buNone/>
            </a:pPr>
            <a:r>
              <a:rPr lang="en-US" sz="3600" b="1" dirty="0" smtClean="0"/>
              <a:t>	</a:t>
            </a:r>
            <a:r>
              <a:rPr lang="en-US" sz="4800" b="1" dirty="0" smtClean="0">
                <a:solidFill>
                  <a:schemeClr val="accent6">
                    <a:lumMod val="75000"/>
                  </a:schemeClr>
                </a:solidFill>
              </a:rPr>
              <a:t>Adopting an Audience, Argument, and Action perspective for planning &amp; preparing problem-solving or decision making communication, ensures more buy-ins and approvals.</a:t>
            </a:r>
            <a:endParaRPr lang="en-US" sz="4800" b="1" u="sng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Isosceles Triangle 5"/>
          <p:cNvSpPr/>
          <p:nvPr/>
        </p:nvSpPr>
        <p:spPr>
          <a:xfrm>
            <a:off x="304800" y="1066800"/>
            <a:ext cx="8534400" cy="5562600"/>
          </a:xfrm>
          <a:prstGeom prst="triangle">
            <a:avLst>
              <a:gd name="adj" fmla="val 50000"/>
            </a:avLst>
          </a:prstGeom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1981200" y="1981200"/>
            <a:ext cx="5257800" cy="8468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3000"/>
              </a:lnSpc>
            </a:pPr>
            <a:r>
              <a:rPr lang="en-US" sz="3600" b="1" dirty="0" smtClean="0"/>
              <a:t>ASSERTION</a:t>
            </a:r>
          </a:p>
          <a:p>
            <a:pPr algn="ctr">
              <a:lnSpc>
                <a:spcPts val="3000"/>
              </a:lnSpc>
            </a:pPr>
            <a:r>
              <a:rPr lang="en-US" sz="2400" b="1" i="1" dirty="0" smtClean="0"/>
              <a:t> (or Recommendation)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057400" y="3200400"/>
            <a:ext cx="5181600" cy="11849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3000"/>
              </a:lnSpc>
            </a:pPr>
            <a:r>
              <a:rPr lang="en-US" sz="3600" b="1" dirty="0" smtClean="0"/>
              <a:t>RESULTS</a:t>
            </a:r>
          </a:p>
          <a:p>
            <a:pPr algn="ctr">
              <a:lnSpc>
                <a:spcPts val="3000"/>
              </a:lnSpc>
            </a:pPr>
            <a:r>
              <a:rPr lang="en-US" sz="2400" b="1" i="1" dirty="0" smtClean="0"/>
              <a:t>(or Benefit, Goodness)</a:t>
            </a:r>
          </a:p>
          <a:p>
            <a:endParaRPr lang="en-US" sz="2000" dirty="0"/>
          </a:p>
        </p:txBody>
      </p:sp>
      <p:sp>
        <p:nvSpPr>
          <p:cNvPr id="10" name="TextBox 9"/>
          <p:cNvSpPr txBox="1"/>
          <p:nvPr/>
        </p:nvSpPr>
        <p:spPr>
          <a:xfrm>
            <a:off x="2133600" y="4419600"/>
            <a:ext cx="510540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3000"/>
              </a:lnSpc>
            </a:pPr>
            <a:r>
              <a:rPr lang="en-US" sz="3600" b="1" dirty="0" smtClean="0"/>
              <a:t>EVIDENCE</a:t>
            </a:r>
          </a:p>
          <a:p>
            <a:pPr algn="ctr">
              <a:lnSpc>
                <a:spcPts val="3000"/>
              </a:lnSpc>
            </a:pPr>
            <a:r>
              <a:rPr lang="en-US" sz="2400" b="1" i="1" dirty="0" smtClean="0"/>
              <a:t>(Support, Justification)</a:t>
            </a:r>
            <a:endParaRPr lang="en-US" sz="2400" b="1" i="1" dirty="0"/>
          </a:p>
        </p:txBody>
      </p:sp>
      <p:sp>
        <p:nvSpPr>
          <p:cNvPr id="11" name="TextBox 10"/>
          <p:cNvSpPr txBox="1"/>
          <p:nvPr/>
        </p:nvSpPr>
        <p:spPr>
          <a:xfrm>
            <a:off x="2133600" y="5638800"/>
            <a:ext cx="510540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3000"/>
              </a:lnSpc>
            </a:pPr>
            <a:r>
              <a:rPr lang="en-US" sz="3600" b="1" dirty="0" smtClean="0"/>
              <a:t>ASSUMPTION(S)</a:t>
            </a:r>
          </a:p>
          <a:p>
            <a:pPr algn="ctr">
              <a:lnSpc>
                <a:spcPts val="3000"/>
              </a:lnSpc>
            </a:pPr>
            <a:r>
              <a:rPr lang="en-US" sz="2400" b="1" i="1" dirty="0" smtClean="0"/>
              <a:t>(too often unstated)</a:t>
            </a:r>
            <a:endParaRPr lang="en-US" sz="2400" b="1" i="1" dirty="0"/>
          </a:p>
        </p:txBody>
      </p:sp>
      <p:sp>
        <p:nvSpPr>
          <p:cNvPr id="14" name="TextBox 13"/>
          <p:cNvSpPr txBox="1"/>
          <p:nvPr/>
        </p:nvSpPr>
        <p:spPr>
          <a:xfrm>
            <a:off x="228600" y="0"/>
            <a:ext cx="87630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/>
              <a:t>THE “AREA” PYRAMID STRUCTURE FOR PRESENTING ARGUMENT</a:t>
            </a:r>
            <a:endParaRPr lang="en-US" sz="32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entagon 5"/>
          <p:cNvSpPr/>
          <p:nvPr/>
        </p:nvSpPr>
        <p:spPr>
          <a:xfrm>
            <a:off x="228600" y="381000"/>
            <a:ext cx="3276600" cy="1219200"/>
          </a:xfrm>
          <a:prstGeom prst="homePlat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ts val="3300"/>
              </a:lnSpc>
            </a:pPr>
            <a:endParaRPr lang="en-US" sz="5400" b="1" dirty="0" smtClean="0">
              <a:solidFill>
                <a:schemeClr val="tx1"/>
              </a:solidFill>
            </a:endParaRPr>
          </a:p>
          <a:p>
            <a:pPr algn="ctr">
              <a:lnSpc>
                <a:spcPts val="3300"/>
              </a:lnSpc>
            </a:pPr>
            <a:r>
              <a:rPr lang="en-US" sz="6600" b="1" dirty="0" smtClean="0">
                <a:solidFill>
                  <a:schemeClr val="tx1"/>
                </a:solidFill>
              </a:rPr>
              <a:t>A</a:t>
            </a:r>
          </a:p>
          <a:p>
            <a:pPr algn="ctr">
              <a:lnSpc>
                <a:spcPts val="3300"/>
              </a:lnSpc>
            </a:pPr>
            <a:r>
              <a:rPr lang="en-US" sz="3600" b="1" dirty="0" smtClean="0">
                <a:solidFill>
                  <a:schemeClr val="tx1"/>
                </a:solidFill>
              </a:rPr>
              <a:t>Assertion</a:t>
            </a:r>
            <a:endParaRPr lang="en-US" sz="3600" b="1" dirty="0">
              <a:solidFill>
                <a:schemeClr val="tx1"/>
              </a:solidFill>
            </a:endParaRPr>
          </a:p>
        </p:txBody>
      </p:sp>
      <p:sp>
        <p:nvSpPr>
          <p:cNvPr id="7" name="Pentagon 6"/>
          <p:cNvSpPr/>
          <p:nvPr/>
        </p:nvSpPr>
        <p:spPr>
          <a:xfrm>
            <a:off x="228600" y="1905000"/>
            <a:ext cx="3200400" cy="1219200"/>
          </a:xfrm>
          <a:prstGeom prst="homePlat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ts val="3300"/>
              </a:lnSpc>
            </a:pPr>
            <a:endParaRPr lang="en-US" sz="6600" b="1" dirty="0" smtClean="0">
              <a:solidFill>
                <a:schemeClr val="tx1"/>
              </a:solidFill>
            </a:endParaRPr>
          </a:p>
          <a:p>
            <a:pPr algn="ctr">
              <a:lnSpc>
                <a:spcPts val="3300"/>
              </a:lnSpc>
            </a:pPr>
            <a:r>
              <a:rPr lang="en-US" sz="6600" b="1" dirty="0" smtClean="0">
                <a:solidFill>
                  <a:schemeClr val="tx1"/>
                </a:solidFill>
              </a:rPr>
              <a:t>R</a:t>
            </a:r>
          </a:p>
          <a:p>
            <a:pPr algn="ctr">
              <a:lnSpc>
                <a:spcPts val="3300"/>
              </a:lnSpc>
            </a:pPr>
            <a:r>
              <a:rPr lang="en-US" sz="3600" b="1" dirty="0" smtClean="0">
                <a:solidFill>
                  <a:schemeClr val="tx1"/>
                </a:solidFill>
              </a:rPr>
              <a:t>Result(s)</a:t>
            </a:r>
            <a:endParaRPr lang="en-US" sz="3600" b="1" dirty="0">
              <a:solidFill>
                <a:schemeClr val="tx1"/>
              </a:solidFill>
            </a:endParaRPr>
          </a:p>
        </p:txBody>
      </p:sp>
      <p:sp>
        <p:nvSpPr>
          <p:cNvPr id="8" name="Pentagon 7"/>
          <p:cNvSpPr/>
          <p:nvPr/>
        </p:nvSpPr>
        <p:spPr>
          <a:xfrm>
            <a:off x="228600" y="3505200"/>
            <a:ext cx="3200400" cy="1371600"/>
          </a:xfrm>
          <a:prstGeom prst="homePlat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ts val="3300"/>
              </a:lnSpc>
            </a:pPr>
            <a:endParaRPr lang="en-US" sz="6000" b="1" dirty="0" smtClean="0">
              <a:solidFill>
                <a:schemeClr val="tx1"/>
              </a:solidFill>
            </a:endParaRPr>
          </a:p>
          <a:p>
            <a:pPr algn="ctr">
              <a:lnSpc>
                <a:spcPts val="3300"/>
              </a:lnSpc>
            </a:pPr>
            <a:r>
              <a:rPr lang="en-US" sz="6600" b="1" dirty="0" smtClean="0">
                <a:solidFill>
                  <a:schemeClr val="tx1"/>
                </a:solidFill>
              </a:rPr>
              <a:t>E</a:t>
            </a:r>
          </a:p>
          <a:p>
            <a:pPr algn="ctr">
              <a:lnSpc>
                <a:spcPts val="3300"/>
              </a:lnSpc>
            </a:pPr>
            <a:r>
              <a:rPr lang="en-US" sz="4000" b="1" dirty="0" smtClean="0">
                <a:solidFill>
                  <a:schemeClr val="tx1"/>
                </a:solidFill>
              </a:rPr>
              <a:t>Evidence</a:t>
            </a:r>
            <a:endParaRPr lang="en-US" sz="4000" b="1" dirty="0">
              <a:solidFill>
                <a:schemeClr val="tx1"/>
              </a:solidFill>
            </a:endParaRPr>
          </a:p>
        </p:txBody>
      </p:sp>
      <p:sp>
        <p:nvSpPr>
          <p:cNvPr id="9" name="Pentagon 8"/>
          <p:cNvSpPr/>
          <p:nvPr/>
        </p:nvSpPr>
        <p:spPr>
          <a:xfrm>
            <a:off x="228600" y="5257800"/>
            <a:ext cx="3581400" cy="1371600"/>
          </a:xfrm>
          <a:prstGeom prst="homePlat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ts val="3300"/>
              </a:lnSpc>
            </a:pPr>
            <a:r>
              <a:rPr lang="en-US" sz="5400" b="1" dirty="0" smtClean="0">
                <a:solidFill>
                  <a:schemeClr val="tx1"/>
                </a:solidFill>
              </a:rPr>
              <a:t> </a:t>
            </a:r>
            <a:r>
              <a:rPr lang="en-US" sz="6600" b="1" dirty="0" smtClean="0">
                <a:solidFill>
                  <a:schemeClr val="tx1"/>
                </a:solidFill>
              </a:rPr>
              <a:t>A</a:t>
            </a:r>
            <a:endParaRPr lang="en-US" sz="5400" b="1" dirty="0" smtClean="0">
              <a:solidFill>
                <a:schemeClr val="tx1"/>
              </a:solidFill>
            </a:endParaRPr>
          </a:p>
          <a:p>
            <a:pPr algn="ctr">
              <a:lnSpc>
                <a:spcPts val="3300"/>
              </a:lnSpc>
            </a:pPr>
            <a:r>
              <a:rPr lang="en-US" sz="4000" b="1" dirty="0" smtClean="0">
                <a:solidFill>
                  <a:schemeClr val="tx1"/>
                </a:solidFill>
              </a:rPr>
              <a:t>Assumption(s)</a:t>
            </a:r>
            <a:endParaRPr lang="en-US" sz="4000" b="1" dirty="0">
              <a:solidFill>
                <a:schemeClr val="tx1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581400" y="228600"/>
            <a:ext cx="5334000" cy="129540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3581400" y="1981200"/>
            <a:ext cx="5410200" cy="1066800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3657600" y="3505200"/>
            <a:ext cx="5257800" cy="144780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3962400" y="5257800"/>
            <a:ext cx="4953000" cy="1447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3657600" y="228600"/>
            <a:ext cx="5257800" cy="1323439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000" b="1" dirty="0" smtClean="0"/>
              <a:t>What conclusion, assertion, proposition, recommendation, idea, or position am I selling in this particular argument [People frequently assert something in a conclusion]</a:t>
            </a:r>
            <a:endParaRPr lang="en-US" sz="2000" b="1" dirty="0"/>
          </a:p>
        </p:txBody>
      </p:sp>
      <p:sp>
        <p:nvSpPr>
          <p:cNvPr id="15" name="TextBox 14"/>
          <p:cNvSpPr txBox="1"/>
          <p:nvPr/>
        </p:nvSpPr>
        <p:spPr>
          <a:xfrm>
            <a:off x="3581400" y="1905000"/>
            <a:ext cx="5410200" cy="1323439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000" b="1" dirty="0" smtClean="0"/>
              <a:t>What results, advantages, benefits, goodness can I provide to persuade the audience to accept my claim above or what reasons will I offer when the audience ask “what’s in for me?”</a:t>
            </a:r>
            <a:endParaRPr lang="en-US" sz="2000" b="1" dirty="0"/>
          </a:p>
        </p:txBody>
      </p:sp>
      <p:sp>
        <p:nvSpPr>
          <p:cNvPr id="16" name="TextBox 15"/>
          <p:cNvSpPr txBox="1"/>
          <p:nvPr/>
        </p:nvSpPr>
        <p:spPr>
          <a:xfrm>
            <a:off x="3657600" y="3505200"/>
            <a:ext cx="53340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/>
              <a:t>What evidence, support, proof, justification, facts or verification can I offer to support my conclusion and reasons above that will persuade the audience to accept my argument?</a:t>
            </a:r>
            <a:endParaRPr lang="en-US" sz="2000" b="1" dirty="0"/>
          </a:p>
        </p:txBody>
      </p:sp>
      <p:sp>
        <p:nvSpPr>
          <p:cNvPr id="17" name="TextBox 16"/>
          <p:cNvSpPr txBox="1"/>
          <p:nvPr/>
        </p:nvSpPr>
        <p:spPr>
          <a:xfrm>
            <a:off x="3962400" y="5257800"/>
            <a:ext cx="4953000" cy="1323439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000" b="1" dirty="0" smtClean="0"/>
              <a:t>What presumptions, assumptions or presuppositions am I making in developing and presenting this argument above? What does this argument presume?</a:t>
            </a:r>
            <a:endParaRPr lang="en-US" sz="2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>THE “OR” APPROACH IN ASSEMBLING COMPLETE ARGUMENT</a:t>
            </a:r>
            <a:endParaRPr lang="en-US" b="1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228600" y="1600200"/>
          <a:ext cx="8763000" cy="5029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Down Arrow 7"/>
          <p:cNvSpPr/>
          <p:nvPr/>
        </p:nvSpPr>
        <p:spPr>
          <a:xfrm>
            <a:off x="1752600" y="4038600"/>
            <a:ext cx="381000" cy="5334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Down Arrow 8"/>
          <p:cNvSpPr/>
          <p:nvPr/>
        </p:nvSpPr>
        <p:spPr>
          <a:xfrm>
            <a:off x="6858000" y="3962400"/>
            <a:ext cx="381000" cy="5334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304800" y="4648200"/>
            <a:ext cx="3733800" cy="1676400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en-US" sz="3200" b="1" dirty="0" smtClean="0"/>
              <a:t>Challenges or  concerns</a:t>
            </a:r>
            <a:endParaRPr lang="en-US" sz="3200" b="1" dirty="0"/>
          </a:p>
        </p:txBody>
      </p:sp>
      <p:sp>
        <p:nvSpPr>
          <p:cNvPr id="11" name="Oval 10"/>
          <p:cNvSpPr/>
          <p:nvPr/>
        </p:nvSpPr>
        <p:spPr>
          <a:xfrm>
            <a:off x="4953000" y="4648200"/>
            <a:ext cx="3962400" cy="1676400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en-US" sz="3200" b="1" dirty="0" smtClean="0"/>
              <a:t>Response or counter arguments</a:t>
            </a:r>
            <a:endParaRPr lang="en-US" sz="32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639762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CONCEPT #2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838200"/>
            <a:ext cx="8610600" cy="5791200"/>
          </a:xfrm>
        </p:spPr>
        <p:txBody>
          <a:bodyPr>
            <a:noAutofit/>
          </a:bodyPr>
          <a:lstStyle/>
          <a:p>
            <a:r>
              <a:rPr lang="en-US" sz="4000" b="1" dirty="0" smtClean="0"/>
              <a:t>Clarify your message. The need to shape, reinforce, or change the audience’s response helps lead to the kinds of actions or outcomes you desire</a:t>
            </a:r>
          </a:p>
          <a:p>
            <a:endParaRPr lang="en-US" sz="1800" b="1" dirty="0" smtClean="0"/>
          </a:p>
          <a:p>
            <a:r>
              <a:rPr lang="en-US" sz="4000" b="1" dirty="0" smtClean="0"/>
              <a:t>Use the “AREA” Pyramid structure and the “OR” approach for planning and assembling argumentation</a:t>
            </a:r>
            <a:endParaRPr lang="en-US" sz="4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4600" y="1143000"/>
            <a:ext cx="6400800" cy="5181600"/>
          </a:xfrm>
        </p:spPr>
        <p:txBody>
          <a:bodyPr>
            <a:normAutofit/>
          </a:bodyPr>
          <a:lstStyle/>
          <a:p>
            <a:r>
              <a:rPr lang="en-US" b="1" dirty="0" smtClean="0"/>
              <a:t>INTRODUCTION</a:t>
            </a:r>
          </a:p>
          <a:p>
            <a:endParaRPr lang="en-US" sz="1900" b="1" dirty="0" smtClean="0"/>
          </a:p>
          <a:p>
            <a:r>
              <a:rPr lang="en-US" b="1" dirty="0" smtClean="0"/>
              <a:t>WHAT IS CRITICAL THINKING</a:t>
            </a:r>
          </a:p>
          <a:p>
            <a:endParaRPr lang="en-US" sz="1900" b="1" dirty="0" smtClean="0"/>
          </a:p>
          <a:p>
            <a:r>
              <a:rPr lang="en-US" b="1" dirty="0" smtClean="0"/>
              <a:t>EXAMINING PROBLEM – SOLVING APPROACHES</a:t>
            </a:r>
          </a:p>
          <a:p>
            <a:endParaRPr lang="en-US" sz="2200" b="1" dirty="0" smtClean="0"/>
          </a:p>
          <a:p>
            <a:r>
              <a:rPr lang="en-US" b="1" dirty="0" smtClean="0"/>
              <a:t>DECISION –MAKING COMMUNICATION PROCESS</a:t>
            </a:r>
          </a:p>
          <a:p>
            <a:endParaRPr lang="en-US" sz="2200" b="1" dirty="0" smtClean="0"/>
          </a:p>
          <a:p>
            <a:r>
              <a:rPr lang="en-US" b="1" dirty="0" smtClean="0"/>
              <a:t>CONCLUSION</a:t>
            </a: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57600" y="152400"/>
            <a:ext cx="2438400" cy="609600"/>
          </a:xfrm>
        </p:spPr>
        <p:txBody>
          <a:bodyPr>
            <a:normAutofit fontScale="90000"/>
          </a:bodyPr>
          <a:lstStyle/>
          <a:p>
            <a:r>
              <a:rPr lang="en-US" b="1" dirty="0" smtClean="0">
                <a:effectLst/>
                <a:latin typeface="Eras Demi ITC" pitchFamily="34" charset="0"/>
              </a:rPr>
              <a:t>OUTLINE</a:t>
            </a:r>
            <a:endParaRPr lang="en-US" b="1" dirty="0">
              <a:effectLst/>
              <a:latin typeface="Eras Demi ITC" pitchFamily="34" charset="0"/>
            </a:endParaRPr>
          </a:p>
        </p:txBody>
      </p:sp>
      <p:pic>
        <p:nvPicPr>
          <p:cNvPr id="4" name="rg_hi" descr="http://t3.gstatic.com/images?q=tbn:ANd9GcQSGrW1jM43TXRsniqDrPvQgMPNbU-1eAzI9e_aatLV5UnqZpZV">
            <a:hlinkClick r:id="rId2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600" y="2819400"/>
            <a:ext cx="2286000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52600" y="457200"/>
            <a:ext cx="4343400" cy="609600"/>
          </a:xfrm>
        </p:spPr>
        <p:txBody>
          <a:bodyPr>
            <a:normAutofit fontScale="90000"/>
          </a:bodyPr>
          <a:lstStyle/>
          <a:p>
            <a:r>
              <a:rPr lang="en-US" sz="4000" b="1" dirty="0" smtClean="0"/>
              <a:t>CONCLUSION</a:t>
            </a:r>
            <a:endParaRPr lang="en-US" sz="4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219200"/>
            <a:ext cx="8610600" cy="5486400"/>
          </a:xfrm>
        </p:spPr>
        <p:txBody>
          <a:bodyPr>
            <a:normAutofit lnSpcReduction="10000"/>
          </a:bodyPr>
          <a:lstStyle/>
          <a:p>
            <a:pPr>
              <a:buNone/>
              <a:defRPr/>
            </a:pPr>
            <a:r>
              <a:rPr lang="en-US" sz="3600" b="1" dirty="0">
                <a:latin typeface="Franklin Gothic Book" pitchFamily="34" charset="0"/>
              </a:rPr>
              <a:t> </a:t>
            </a:r>
            <a:r>
              <a:rPr lang="en-US" sz="3600" b="1" dirty="0" smtClean="0">
                <a:latin typeface="Franklin Gothic Book" pitchFamily="34" charset="0"/>
              </a:rPr>
              <a:t> To </a:t>
            </a:r>
            <a:r>
              <a:rPr lang="en-US" sz="3600" b="1" dirty="0">
                <a:latin typeface="Franklin Gothic Book" pitchFamily="34" charset="0"/>
              </a:rPr>
              <a:t>become a cultivated critical </a:t>
            </a:r>
            <a:r>
              <a:rPr lang="en-US" sz="3600" b="1" dirty="0" smtClean="0">
                <a:latin typeface="Franklin Gothic Book" pitchFamily="34" charset="0"/>
              </a:rPr>
              <a:t>thinker and a successful manager and leader:</a:t>
            </a:r>
          </a:p>
          <a:p>
            <a:pPr>
              <a:buNone/>
              <a:defRPr/>
            </a:pPr>
            <a:endParaRPr lang="en-US" sz="1200" b="1" dirty="0" smtClean="0">
              <a:latin typeface="Franklin Gothic Book" pitchFamily="34" charset="0"/>
            </a:endParaRPr>
          </a:p>
          <a:p>
            <a:pPr>
              <a:defRPr/>
            </a:pPr>
            <a:r>
              <a:rPr lang="en-US" b="1" dirty="0" smtClean="0">
                <a:latin typeface="Franklin Gothic Book" pitchFamily="34" charset="0"/>
              </a:rPr>
              <a:t>Develop a sense of observation and curiosity</a:t>
            </a:r>
          </a:p>
          <a:p>
            <a:pPr>
              <a:defRPr/>
            </a:pPr>
            <a:endParaRPr lang="en-US" sz="1200" b="1" dirty="0" smtClean="0">
              <a:latin typeface="Franklin Gothic Book" pitchFamily="34" charset="0"/>
            </a:endParaRPr>
          </a:p>
          <a:p>
            <a:pPr>
              <a:defRPr/>
            </a:pPr>
            <a:r>
              <a:rPr lang="en-US" b="1" dirty="0" smtClean="0">
                <a:latin typeface="Franklin Gothic Book" pitchFamily="34" charset="0"/>
              </a:rPr>
              <a:t>Leave yourself with several options and always have a “plan B” if things do not go as planned</a:t>
            </a:r>
          </a:p>
          <a:p>
            <a:pPr>
              <a:defRPr/>
            </a:pPr>
            <a:endParaRPr lang="en-US" sz="1200" b="1" dirty="0">
              <a:latin typeface="Franklin Gothic Book" pitchFamily="34" charset="0"/>
            </a:endParaRPr>
          </a:p>
          <a:p>
            <a:pPr>
              <a:defRPr/>
            </a:pPr>
            <a:r>
              <a:rPr lang="en-US" b="1" dirty="0" smtClean="0">
                <a:latin typeface="Franklin Gothic Book" pitchFamily="34" charset="0"/>
              </a:rPr>
              <a:t>Share ideas</a:t>
            </a:r>
          </a:p>
          <a:p>
            <a:pPr>
              <a:defRPr/>
            </a:pPr>
            <a:endParaRPr lang="en-US" sz="1200" b="1" dirty="0" smtClean="0">
              <a:latin typeface="Franklin Gothic Book" pitchFamily="34" charset="0"/>
            </a:endParaRPr>
          </a:p>
          <a:p>
            <a:pPr>
              <a:defRPr/>
            </a:pPr>
            <a:r>
              <a:rPr lang="en-US" b="1" dirty="0" smtClean="0">
                <a:latin typeface="Franklin Gothic Book" pitchFamily="34" charset="0"/>
              </a:rPr>
              <a:t>Ask </a:t>
            </a:r>
            <a:r>
              <a:rPr lang="en-US" b="1" dirty="0">
                <a:latin typeface="Franklin Gothic Book" pitchFamily="34" charset="0"/>
              </a:rPr>
              <a:t>pertinent </a:t>
            </a:r>
            <a:r>
              <a:rPr lang="en-US" b="1" dirty="0" smtClean="0">
                <a:latin typeface="Franklin Gothic Book" pitchFamily="34" charset="0"/>
              </a:rPr>
              <a:t>questions</a:t>
            </a:r>
          </a:p>
          <a:p>
            <a:pPr>
              <a:defRPr/>
            </a:pPr>
            <a:endParaRPr lang="en-US" sz="1200" b="1" dirty="0" smtClean="0">
              <a:latin typeface="Franklin Gothic Book" pitchFamily="34" charset="0"/>
            </a:endParaRPr>
          </a:p>
          <a:p>
            <a:pPr>
              <a:defRPr/>
            </a:pPr>
            <a:r>
              <a:rPr lang="en-US" b="1" dirty="0" smtClean="0">
                <a:latin typeface="Franklin Gothic Book" pitchFamily="34" charset="0"/>
              </a:rPr>
              <a:t>Assess </a:t>
            </a:r>
            <a:r>
              <a:rPr lang="en-US" b="1" dirty="0">
                <a:latin typeface="Franklin Gothic Book" pitchFamily="34" charset="0"/>
              </a:rPr>
              <a:t>statements and </a:t>
            </a:r>
            <a:r>
              <a:rPr lang="en-US" b="1" dirty="0" smtClean="0">
                <a:latin typeface="Franklin Gothic Book" pitchFamily="34" charset="0"/>
              </a:rPr>
              <a:t>arguments</a:t>
            </a:r>
          </a:p>
          <a:p>
            <a:pPr>
              <a:defRPr/>
            </a:pPr>
            <a:endParaRPr lang="en-US" sz="1200" b="1" dirty="0" smtClean="0">
              <a:latin typeface="Franklin Gothic Book" pitchFamily="34" charset="0"/>
            </a:endParaRPr>
          </a:p>
          <a:p>
            <a:pPr>
              <a:defRPr/>
            </a:pPr>
            <a:r>
              <a:rPr lang="en-US" b="1" dirty="0" smtClean="0">
                <a:latin typeface="Franklin Gothic Book" pitchFamily="34" charset="0"/>
              </a:rPr>
              <a:t>Seek </a:t>
            </a:r>
            <a:r>
              <a:rPr lang="en-US" b="1" dirty="0">
                <a:latin typeface="Franklin Gothic Book" pitchFamily="34" charset="0"/>
              </a:rPr>
              <a:t>understanding and information</a:t>
            </a:r>
          </a:p>
          <a:p>
            <a:pPr>
              <a:buNone/>
            </a:pPr>
            <a:endParaRPr lang="en-US" sz="2400" dirty="0"/>
          </a:p>
        </p:txBody>
      </p:sp>
      <p:cxnSp>
        <p:nvCxnSpPr>
          <p:cNvPr id="5" name="Straight Connector 4"/>
          <p:cNvCxnSpPr/>
          <p:nvPr/>
        </p:nvCxnSpPr>
        <p:spPr>
          <a:xfrm>
            <a:off x="7162800" y="2057400"/>
            <a:ext cx="152400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0" y="457200"/>
            <a:ext cx="3124200" cy="609600"/>
          </a:xfrm>
        </p:spPr>
        <p:txBody>
          <a:bodyPr>
            <a:noAutofit/>
          </a:bodyPr>
          <a:lstStyle/>
          <a:p>
            <a:r>
              <a:rPr lang="en-US" sz="4000" b="1" dirty="0" smtClean="0"/>
              <a:t>REFERENCES</a:t>
            </a:r>
            <a:endParaRPr lang="en-US" sz="4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990600"/>
            <a:ext cx="8839200" cy="5715000"/>
          </a:xfrm>
        </p:spPr>
        <p:txBody>
          <a:bodyPr>
            <a:normAutofit fontScale="85000" lnSpcReduction="20000"/>
          </a:bodyPr>
          <a:lstStyle/>
          <a:p>
            <a:endParaRPr lang="en-US" dirty="0" smtClean="0"/>
          </a:p>
          <a:p>
            <a:r>
              <a:rPr lang="en-US" dirty="0" smtClean="0"/>
              <a:t>Jack Welch (2002). </a:t>
            </a:r>
            <a:r>
              <a:rPr lang="en-US" b="1" i="1" dirty="0" smtClean="0"/>
              <a:t>Get Better or Get Beaten: 29 Leadership Secrets from GE’s Jack Welch</a:t>
            </a:r>
            <a:r>
              <a:rPr lang="en-US" i="1" dirty="0" smtClean="0"/>
              <a:t>  </a:t>
            </a:r>
            <a:r>
              <a:rPr lang="en-US" dirty="0" smtClean="0"/>
              <a:t>McGraw-Hill Companies, Inc. Printed in the United States of America</a:t>
            </a:r>
          </a:p>
          <a:p>
            <a:pPr>
              <a:buNone/>
            </a:pPr>
            <a:endParaRPr lang="en-US" sz="1900" dirty="0" smtClean="0"/>
          </a:p>
          <a:p>
            <a:r>
              <a:rPr lang="en-US" dirty="0" smtClean="0"/>
              <a:t>Jack Welch and The GE Way (2002). </a:t>
            </a:r>
            <a:r>
              <a:rPr lang="en-US" b="1" i="1" dirty="0" smtClean="0"/>
              <a:t>Management Insights and Leadership Secrets of the Legendary Leader.</a:t>
            </a:r>
            <a:r>
              <a:rPr lang="en-US" dirty="0" smtClean="0"/>
              <a:t> The McGraw-Hill Companies, Inc. Printed in the United States of America</a:t>
            </a:r>
          </a:p>
          <a:p>
            <a:endParaRPr lang="en-US" sz="1900" dirty="0" smtClean="0"/>
          </a:p>
          <a:p>
            <a:r>
              <a:rPr lang="en-US" dirty="0" smtClean="0"/>
              <a:t>Jeffrey A. </a:t>
            </a:r>
            <a:r>
              <a:rPr lang="en-US" dirty="0" err="1" smtClean="0"/>
              <a:t>Krames</a:t>
            </a:r>
            <a:r>
              <a:rPr lang="en-US" dirty="0" smtClean="0"/>
              <a:t> (2002). </a:t>
            </a:r>
            <a:r>
              <a:rPr lang="en-US" b="1" i="1" dirty="0" smtClean="0"/>
              <a:t>The Welch Way, 24 Lessons from       the world’s greatest  CEO. </a:t>
            </a:r>
            <a:r>
              <a:rPr lang="en-US" dirty="0" smtClean="0"/>
              <a:t>The McGraw-Hill Companies, Inc. Printed in the United States of America</a:t>
            </a:r>
          </a:p>
          <a:p>
            <a:pPr>
              <a:buNone/>
            </a:pPr>
            <a:endParaRPr lang="en-US" sz="1900" dirty="0" smtClean="0"/>
          </a:p>
          <a:p>
            <a:r>
              <a:rPr lang="en-US" dirty="0" smtClean="0"/>
              <a:t>Thomas </a:t>
            </a:r>
            <a:r>
              <a:rPr lang="en-US" dirty="0" err="1" smtClean="0"/>
              <a:t>Hajduk</a:t>
            </a:r>
            <a:r>
              <a:rPr lang="en-US" dirty="0" smtClean="0"/>
              <a:t> </a:t>
            </a:r>
            <a:r>
              <a:rPr lang="en-US" i="1" dirty="0" smtClean="0"/>
              <a:t>(2012). </a:t>
            </a:r>
            <a:r>
              <a:rPr lang="en-US" b="1" i="1" dirty="0" smtClean="0"/>
              <a:t>Problem Solving, Critical Thinking, Persuasion, Argumentation &amp; Decision-Making. </a:t>
            </a:r>
            <a:r>
              <a:rPr lang="en-US" dirty="0" smtClean="0"/>
              <a:t>McDonough School of Business, GEORGETOWN University</a:t>
            </a:r>
          </a:p>
          <a:p>
            <a:endParaRPr lang="en-US" dirty="0" smtClean="0"/>
          </a:p>
          <a:p>
            <a:r>
              <a:rPr lang="en-US" dirty="0" err="1" smtClean="0"/>
              <a:t>Rieke</a:t>
            </a:r>
            <a:r>
              <a:rPr lang="en-US" dirty="0" smtClean="0"/>
              <a:t>, </a:t>
            </a:r>
            <a:r>
              <a:rPr lang="en-US" dirty="0" err="1" smtClean="0"/>
              <a:t>Sillers</a:t>
            </a:r>
            <a:r>
              <a:rPr lang="en-US" dirty="0" smtClean="0"/>
              <a:t> &amp; </a:t>
            </a:r>
            <a:r>
              <a:rPr lang="en-US" dirty="0" err="1" smtClean="0"/>
              <a:t>Perterson</a:t>
            </a:r>
            <a:r>
              <a:rPr lang="en-US" dirty="0" smtClean="0"/>
              <a:t> (2006). </a:t>
            </a:r>
            <a:r>
              <a:rPr lang="en-US" b="1" i="1" dirty="0" smtClean="0"/>
              <a:t>Argumentation and Critical Decision Making. </a:t>
            </a:r>
            <a:r>
              <a:rPr lang="en-US" dirty="0" smtClean="0"/>
              <a:t>Communication Consulting Group, USA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05000"/>
            <a:ext cx="8382000" cy="1828800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US" sz="8800" dirty="0" smtClean="0">
                <a:latin typeface="Andalus" pitchFamily="18" charset="-78"/>
                <a:cs typeface="Andalus" pitchFamily="18" charset="-78"/>
              </a:rPr>
              <a:t>THANK YOU</a:t>
            </a:r>
            <a:endParaRPr lang="en-US" sz="8800" dirty="0">
              <a:latin typeface="Andalus" pitchFamily="18" charset="-78"/>
              <a:cs typeface="Andalus" pitchFamily="18" charset="-7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685800"/>
            <a:ext cx="4114800" cy="563562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INTRODUCTION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5334000"/>
          </a:xfrm>
        </p:spPr>
        <p:txBody>
          <a:bodyPr>
            <a:normAutofit fontScale="92500"/>
          </a:bodyPr>
          <a:lstStyle/>
          <a:p>
            <a:pPr>
              <a:buFont typeface="Wingdings" pitchFamily="2" charset="2"/>
              <a:buChar char="§"/>
            </a:pPr>
            <a:r>
              <a:rPr lang="en-US" sz="2800" b="1" dirty="0" smtClean="0"/>
              <a:t>As a Manager, an entrepreneur, or a leader you will have to make critical decisions and solve problems everyday</a:t>
            </a:r>
          </a:p>
          <a:p>
            <a:pPr>
              <a:buFont typeface="Wingdings" pitchFamily="2" charset="2"/>
              <a:buChar char="§"/>
            </a:pPr>
            <a:endParaRPr lang="en-US" sz="1500" b="1" dirty="0" smtClean="0"/>
          </a:p>
          <a:p>
            <a:pPr>
              <a:buFont typeface="Wingdings" pitchFamily="2" charset="2"/>
              <a:buChar char="§"/>
            </a:pPr>
            <a:r>
              <a:rPr lang="en-US" sz="2800" b="1" dirty="0" smtClean="0"/>
              <a:t>Many Managers, entrepreneurs or leaders make decisions casually or make them on intuition </a:t>
            </a:r>
          </a:p>
          <a:p>
            <a:pPr>
              <a:buFont typeface="Wingdings" pitchFamily="2" charset="2"/>
              <a:buChar char="§"/>
            </a:pPr>
            <a:endParaRPr lang="en-US" sz="1500" b="1" dirty="0" smtClean="0"/>
          </a:p>
          <a:p>
            <a:pPr>
              <a:buFont typeface="Wingdings" pitchFamily="2" charset="2"/>
              <a:buChar char="§"/>
            </a:pPr>
            <a:r>
              <a:rPr lang="en-US" sz="2800" b="1" dirty="0" smtClean="0"/>
              <a:t>As a result their decisions are based on faulty assumptions. </a:t>
            </a:r>
          </a:p>
          <a:p>
            <a:pPr>
              <a:buNone/>
            </a:pPr>
            <a:endParaRPr lang="en-US" sz="1500" b="1" dirty="0" smtClean="0"/>
          </a:p>
          <a:p>
            <a:pPr>
              <a:buFont typeface="Wingdings" pitchFamily="2" charset="2"/>
              <a:buChar char="§"/>
            </a:pPr>
            <a:r>
              <a:rPr lang="en-US" sz="2800" b="1" dirty="0" smtClean="0"/>
              <a:t>The best Manager, entrepreneur or leader uses critical thinking- problem solving mechanisms to gather information and evaluate different options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838200"/>
            <a:ext cx="7315200" cy="563562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WHAT IS CRITICAL THINKING?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600200"/>
            <a:ext cx="8382000" cy="5029200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en-US" b="1" dirty="0" smtClean="0"/>
              <a:t>Commonly </a:t>
            </a:r>
            <a:r>
              <a:rPr lang="en-US" b="1" dirty="0"/>
              <a:t>called “problem solving</a:t>
            </a:r>
            <a:r>
              <a:rPr lang="en-US" b="1" dirty="0" smtClean="0"/>
              <a:t>”</a:t>
            </a:r>
          </a:p>
          <a:p>
            <a:pPr>
              <a:defRPr/>
            </a:pPr>
            <a:endParaRPr lang="en-US" sz="1900" b="1" dirty="0"/>
          </a:p>
          <a:p>
            <a:pPr>
              <a:defRPr/>
            </a:pPr>
            <a:r>
              <a:rPr lang="en-US" b="1" dirty="0" smtClean="0"/>
              <a:t>Knowing</a:t>
            </a:r>
            <a:r>
              <a:rPr lang="en-US" b="1" dirty="0"/>
              <a:t>, understanding, analyzing, synthesizing, applying and evaluating the idea or </a:t>
            </a:r>
            <a:r>
              <a:rPr lang="en-US" b="1" dirty="0" smtClean="0"/>
              <a:t>problem</a:t>
            </a:r>
          </a:p>
          <a:p>
            <a:pPr>
              <a:defRPr/>
            </a:pPr>
            <a:endParaRPr lang="en-US" sz="1900" b="1" dirty="0"/>
          </a:p>
          <a:p>
            <a:pPr>
              <a:defRPr/>
            </a:pPr>
            <a:r>
              <a:rPr lang="en-US" b="1" dirty="0"/>
              <a:t>Looking for what is implied in a question rather than what is </a:t>
            </a:r>
            <a:r>
              <a:rPr lang="en-US" b="1" dirty="0" smtClean="0"/>
              <a:t>stated</a:t>
            </a:r>
          </a:p>
          <a:p>
            <a:pPr>
              <a:defRPr/>
            </a:pPr>
            <a:endParaRPr lang="en-US" sz="1900" b="1" dirty="0"/>
          </a:p>
          <a:p>
            <a:pPr>
              <a:defRPr/>
            </a:pPr>
            <a:r>
              <a:rPr lang="en-US" b="1" dirty="0"/>
              <a:t>Applying the rules of logic to problem </a:t>
            </a:r>
            <a:r>
              <a:rPr lang="en-US" b="1" dirty="0" smtClean="0"/>
              <a:t>solving</a:t>
            </a:r>
          </a:p>
          <a:p>
            <a:pPr>
              <a:defRPr/>
            </a:pPr>
            <a:endParaRPr lang="en-US" sz="1900" b="1" dirty="0"/>
          </a:p>
          <a:p>
            <a:pPr>
              <a:defRPr/>
            </a:pPr>
            <a:r>
              <a:rPr lang="en-US" b="1" dirty="0"/>
              <a:t>Not letting reason be clouded by emotion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685800"/>
          </a:xfrm>
        </p:spPr>
        <p:txBody>
          <a:bodyPr>
            <a:normAutofit fontScale="90000"/>
          </a:bodyPr>
          <a:lstStyle/>
          <a:p>
            <a:r>
              <a:rPr lang="en-US" b="1" dirty="0" smtClean="0">
                <a:latin typeface="Arial Unicode MS" pitchFamily="34" charset="-128"/>
              </a:rPr>
              <a:t>Four Aspects of Critical Thinking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066800"/>
            <a:ext cx="6248400" cy="5638800"/>
          </a:xfrm>
        </p:spPr>
        <p:txBody>
          <a:bodyPr>
            <a:normAutofit fontScale="92500" lnSpcReduction="10000"/>
          </a:bodyPr>
          <a:lstStyle/>
          <a:p>
            <a:pPr>
              <a:defRPr/>
            </a:pPr>
            <a:r>
              <a:rPr lang="en-US" sz="2800" b="1" dirty="0">
                <a:latin typeface="Arial Unicode MS" pitchFamily="34" charset="-128"/>
              </a:rPr>
              <a:t>Abstract Thinking:</a:t>
            </a:r>
          </a:p>
          <a:p>
            <a:pPr>
              <a:buNone/>
              <a:defRPr/>
            </a:pPr>
            <a:r>
              <a:rPr lang="en-US" sz="2800" b="1" dirty="0">
                <a:latin typeface="Arial Unicode MS" pitchFamily="34" charset="-128"/>
              </a:rPr>
              <a:t>	</a:t>
            </a:r>
            <a:r>
              <a:rPr lang="en-US" sz="2800" b="1" i="1" dirty="0" smtClean="0">
                <a:solidFill>
                  <a:schemeClr val="folHlink"/>
                </a:solidFill>
                <a:latin typeface="Arial Unicode MS" pitchFamily="34" charset="-128"/>
              </a:rPr>
              <a:t>thinking </a:t>
            </a:r>
            <a:r>
              <a:rPr lang="en-US" sz="2800" b="1" i="1" dirty="0">
                <a:solidFill>
                  <a:schemeClr val="folHlink"/>
                </a:solidFill>
                <a:latin typeface="Arial Unicode MS" pitchFamily="34" charset="-128"/>
              </a:rPr>
              <a:t>past what your senses tell </a:t>
            </a:r>
            <a:r>
              <a:rPr lang="en-US" sz="2800" b="1" i="1" dirty="0" smtClean="0">
                <a:solidFill>
                  <a:schemeClr val="folHlink"/>
                </a:solidFill>
                <a:latin typeface="Arial Unicode MS" pitchFamily="34" charset="-128"/>
              </a:rPr>
              <a:t>you</a:t>
            </a:r>
          </a:p>
          <a:p>
            <a:pPr>
              <a:buNone/>
              <a:defRPr/>
            </a:pPr>
            <a:endParaRPr lang="en-US" sz="1900" b="1" i="1" dirty="0">
              <a:solidFill>
                <a:schemeClr val="folHlink"/>
              </a:solidFill>
              <a:latin typeface="Arial Unicode MS" pitchFamily="34" charset="-128"/>
            </a:endParaRPr>
          </a:p>
          <a:p>
            <a:pPr>
              <a:defRPr/>
            </a:pPr>
            <a:r>
              <a:rPr lang="en-US" sz="2800" b="1" dirty="0">
                <a:latin typeface="Arial Unicode MS" pitchFamily="34" charset="-128"/>
              </a:rPr>
              <a:t>Creative Thinking: </a:t>
            </a:r>
          </a:p>
          <a:p>
            <a:pPr>
              <a:buNone/>
              <a:defRPr/>
            </a:pPr>
            <a:r>
              <a:rPr lang="en-US" sz="2800" b="1" dirty="0">
                <a:latin typeface="Arial Unicode MS" pitchFamily="34" charset="-128"/>
              </a:rPr>
              <a:t>	</a:t>
            </a:r>
            <a:r>
              <a:rPr lang="en-US" sz="2800" b="1" i="1" dirty="0" smtClean="0">
                <a:solidFill>
                  <a:schemeClr val="folHlink"/>
                </a:solidFill>
                <a:latin typeface="Arial Unicode MS" pitchFamily="34" charset="-128"/>
              </a:rPr>
              <a:t>thinking </a:t>
            </a:r>
            <a:r>
              <a:rPr lang="en-US" sz="2800" b="1" i="1" dirty="0">
                <a:solidFill>
                  <a:schemeClr val="folHlink"/>
                </a:solidFill>
                <a:latin typeface="Arial Unicode MS" pitchFamily="34" charset="-128"/>
              </a:rPr>
              <a:t>“out of the box,” </a:t>
            </a:r>
            <a:r>
              <a:rPr lang="en-US" sz="2800" b="1" i="1" dirty="0" smtClean="0">
                <a:solidFill>
                  <a:schemeClr val="folHlink"/>
                </a:solidFill>
                <a:latin typeface="Arial Unicode MS" pitchFamily="34" charset="-128"/>
              </a:rPr>
              <a:t>innovating</a:t>
            </a:r>
          </a:p>
          <a:p>
            <a:pPr>
              <a:buNone/>
              <a:defRPr/>
            </a:pPr>
            <a:endParaRPr lang="en-US" sz="2200" b="1" i="1" dirty="0">
              <a:solidFill>
                <a:schemeClr val="folHlink"/>
              </a:solidFill>
              <a:latin typeface="Arial Unicode MS" pitchFamily="34" charset="-128"/>
            </a:endParaRPr>
          </a:p>
          <a:p>
            <a:pPr>
              <a:defRPr/>
            </a:pPr>
            <a:r>
              <a:rPr lang="en-US" sz="2800" b="1" dirty="0">
                <a:latin typeface="Arial Unicode MS" pitchFamily="34" charset="-128"/>
              </a:rPr>
              <a:t>Systematic Thinking: </a:t>
            </a:r>
          </a:p>
          <a:p>
            <a:pPr>
              <a:buNone/>
              <a:defRPr/>
            </a:pPr>
            <a:r>
              <a:rPr lang="en-US" sz="2800" b="1" dirty="0">
                <a:latin typeface="Arial Unicode MS" pitchFamily="34" charset="-128"/>
              </a:rPr>
              <a:t>	</a:t>
            </a:r>
            <a:r>
              <a:rPr lang="en-US" sz="2800" b="1" i="1" dirty="0" smtClean="0">
                <a:solidFill>
                  <a:schemeClr val="folHlink"/>
                </a:solidFill>
                <a:latin typeface="Arial Unicode MS" pitchFamily="34" charset="-128"/>
              </a:rPr>
              <a:t>organizing </a:t>
            </a:r>
            <a:r>
              <a:rPr lang="en-US" sz="2800" b="1" i="1" dirty="0">
                <a:solidFill>
                  <a:schemeClr val="folHlink"/>
                </a:solidFill>
                <a:latin typeface="Arial Unicode MS" pitchFamily="34" charset="-128"/>
              </a:rPr>
              <a:t>your thoughts into logical </a:t>
            </a:r>
            <a:r>
              <a:rPr lang="en-US" sz="2800" b="1" i="1" dirty="0" smtClean="0">
                <a:solidFill>
                  <a:schemeClr val="folHlink"/>
                </a:solidFill>
                <a:latin typeface="Arial Unicode MS" pitchFamily="34" charset="-128"/>
              </a:rPr>
              <a:t>steps</a:t>
            </a:r>
          </a:p>
          <a:p>
            <a:pPr>
              <a:buNone/>
              <a:defRPr/>
            </a:pPr>
            <a:endParaRPr lang="en-US" sz="1900" b="1" i="1" dirty="0">
              <a:solidFill>
                <a:schemeClr val="folHlink"/>
              </a:solidFill>
              <a:latin typeface="Arial Unicode MS" pitchFamily="34" charset="-128"/>
            </a:endParaRPr>
          </a:p>
          <a:p>
            <a:pPr>
              <a:defRPr/>
            </a:pPr>
            <a:r>
              <a:rPr lang="en-US" sz="2800" b="1" dirty="0">
                <a:latin typeface="Arial Unicode MS" pitchFamily="34" charset="-128"/>
              </a:rPr>
              <a:t>Communicative </a:t>
            </a:r>
            <a:r>
              <a:rPr lang="en-US" sz="2800" b="1" dirty="0" smtClean="0">
                <a:latin typeface="Arial Unicode MS" pitchFamily="34" charset="-128"/>
              </a:rPr>
              <a:t>Thinking:</a:t>
            </a:r>
          </a:p>
          <a:p>
            <a:pPr>
              <a:buNone/>
              <a:defRPr/>
            </a:pPr>
            <a:r>
              <a:rPr lang="en-US" sz="2800" b="1" i="1" dirty="0">
                <a:solidFill>
                  <a:schemeClr val="folHlink"/>
                </a:solidFill>
                <a:latin typeface="Arial Unicode MS" pitchFamily="34" charset="-128"/>
              </a:rPr>
              <a:t> </a:t>
            </a:r>
            <a:r>
              <a:rPr lang="en-US" sz="2800" b="1" i="1" dirty="0" smtClean="0">
                <a:solidFill>
                  <a:schemeClr val="folHlink"/>
                </a:solidFill>
                <a:latin typeface="Arial Unicode MS" pitchFamily="34" charset="-128"/>
              </a:rPr>
              <a:t>   </a:t>
            </a:r>
            <a:r>
              <a:rPr lang="en-US" b="1" i="1" dirty="0" smtClean="0">
                <a:solidFill>
                  <a:schemeClr val="folHlink"/>
                </a:solidFill>
                <a:latin typeface="Arial Unicode MS" pitchFamily="34" charset="-128"/>
              </a:rPr>
              <a:t>being </a:t>
            </a:r>
            <a:r>
              <a:rPr lang="en-US" b="1" i="1" dirty="0">
                <a:solidFill>
                  <a:schemeClr val="folHlink"/>
                </a:solidFill>
                <a:latin typeface="Arial Unicode MS" pitchFamily="34" charset="-128"/>
              </a:rPr>
              <a:t>precise in giving  your ideas to others. </a:t>
            </a:r>
          </a:p>
          <a:p>
            <a:endParaRPr lang="en-US" dirty="0"/>
          </a:p>
        </p:txBody>
      </p:sp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477000" y="2057400"/>
            <a:ext cx="2428875" cy="32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274638"/>
            <a:ext cx="8839200" cy="334962"/>
          </a:xfrm>
        </p:spPr>
        <p:txBody>
          <a:bodyPr>
            <a:noAutofit/>
          </a:bodyPr>
          <a:lstStyle/>
          <a:p>
            <a:r>
              <a:rPr lang="en-US" sz="3600" b="1" dirty="0" smtClean="0">
                <a:latin typeface="Arial Unicode MS" pitchFamily="34" charset="-128"/>
              </a:rPr>
              <a:t>LOWER ORDER  CRITICAL THINKING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3048000"/>
            <a:ext cx="6324600" cy="3657600"/>
          </a:xfrm>
        </p:spPr>
        <p:txBody>
          <a:bodyPr>
            <a:normAutofit fontScale="92500" lnSpcReduction="10000"/>
          </a:bodyPr>
          <a:lstStyle/>
          <a:p>
            <a:pPr>
              <a:buClr>
                <a:schemeClr val="tx1"/>
              </a:buClr>
              <a:buBlip>
                <a:blip r:embed="rId2"/>
              </a:buBlip>
              <a:defRPr/>
            </a:pPr>
            <a:r>
              <a:rPr lang="en-US" b="1" dirty="0" smtClean="0">
                <a:latin typeface="Arial Unicode MS" pitchFamily="34" charset="-128"/>
              </a:rPr>
              <a:t>Impatient</a:t>
            </a:r>
            <a:r>
              <a:rPr lang="en-US" b="1" dirty="0">
                <a:latin typeface="Arial Unicode MS" pitchFamily="34" charset="-128"/>
              </a:rPr>
              <a:t>.</a:t>
            </a:r>
          </a:p>
          <a:p>
            <a:pPr>
              <a:buClr>
                <a:schemeClr val="tx1"/>
              </a:buClr>
              <a:buBlip>
                <a:blip r:embed="rId2"/>
              </a:buBlip>
              <a:defRPr/>
            </a:pPr>
            <a:r>
              <a:rPr lang="en-US" b="1" dirty="0" smtClean="0">
                <a:latin typeface="Arial Unicode MS" pitchFamily="34" charset="-128"/>
              </a:rPr>
              <a:t>Focus </a:t>
            </a:r>
            <a:r>
              <a:rPr lang="en-US" b="1" dirty="0">
                <a:latin typeface="Arial Unicode MS" pitchFamily="34" charset="-128"/>
              </a:rPr>
              <a:t>on their own opinions</a:t>
            </a:r>
            <a:r>
              <a:rPr lang="en-US" b="1" dirty="0" smtClean="0">
                <a:latin typeface="Arial Unicode MS" pitchFamily="34" charset="-128"/>
              </a:rPr>
              <a:t>.</a:t>
            </a:r>
          </a:p>
          <a:p>
            <a:pPr>
              <a:buClr>
                <a:schemeClr val="tx1"/>
              </a:buClr>
              <a:buBlip>
                <a:blip r:embed="rId2"/>
              </a:buBlip>
              <a:defRPr/>
            </a:pPr>
            <a:r>
              <a:rPr lang="en-US" b="1" dirty="0" smtClean="0">
                <a:latin typeface="Arial Unicode MS" pitchFamily="34" charset="-128"/>
              </a:rPr>
              <a:t>Unreflective</a:t>
            </a:r>
          </a:p>
          <a:p>
            <a:pPr>
              <a:buClr>
                <a:schemeClr val="tx1"/>
              </a:buClr>
              <a:buBlip>
                <a:blip r:embed="rId2"/>
              </a:buBlip>
              <a:defRPr/>
            </a:pPr>
            <a:r>
              <a:rPr lang="en-US" b="1" dirty="0" smtClean="0">
                <a:latin typeface="Arial Unicode MS" pitchFamily="34" charset="-128"/>
              </a:rPr>
              <a:t>Low skill level embraced.</a:t>
            </a:r>
          </a:p>
          <a:p>
            <a:pPr>
              <a:buClr>
                <a:schemeClr val="tx1"/>
              </a:buClr>
              <a:buBlip>
                <a:blip r:embed="rId2"/>
              </a:buBlip>
              <a:defRPr/>
            </a:pPr>
            <a:r>
              <a:rPr lang="en-US" b="1" dirty="0" smtClean="0">
                <a:latin typeface="Arial Unicode MS" pitchFamily="34" charset="-128"/>
              </a:rPr>
              <a:t>Tends to rely on gut intuition.</a:t>
            </a:r>
          </a:p>
          <a:p>
            <a:pPr>
              <a:buClr>
                <a:schemeClr val="tx1"/>
              </a:buClr>
              <a:buBlip>
                <a:blip r:embed="rId2"/>
              </a:buBlip>
              <a:defRPr/>
            </a:pPr>
            <a:r>
              <a:rPr lang="en-US" b="1" dirty="0" smtClean="0">
                <a:latin typeface="Arial Unicode MS" pitchFamily="34" charset="-128"/>
              </a:rPr>
              <a:t>Jumps to quick conclusions.</a:t>
            </a:r>
          </a:p>
          <a:p>
            <a:pPr>
              <a:buClr>
                <a:schemeClr val="tx1"/>
              </a:buClr>
              <a:buBlip>
                <a:blip r:embed="rId2"/>
              </a:buBlip>
              <a:defRPr/>
            </a:pPr>
            <a:r>
              <a:rPr lang="en-US" b="1" dirty="0" smtClean="0">
                <a:latin typeface="Arial Unicode MS" pitchFamily="34" charset="-128"/>
              </a:rPr>
              <a:t>Largely self serving.</a:t>
            </a:r>
            <a:endParaRPr lang="en-US" b="1" dirty="0">
              <a:latin typeface="Arial Unicode MS" pitchFamily="34" charset="-128"/>
            </a:endParaRPr>
          </a:p>
          <a:p>
            <a:endParaRPr lang="en-US" dirty="0"/>
          </a:p>
        </p:txBody>
      </p:sp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400800" y="3733800"/>
            <a:ext cx="2257425" cy="2838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AutoShape 7"/>
          <p:cNvSpPr>
            <a:spLocks noChangeArrowheads="1"/>
          </p:cNvSpPr>
          <p:nvPr/>
        </p:nvSpPr>
        <p:spPr bwMode="auto">
          <a:xfrm>
            <a:off x="6781800" y="1676400"/>
            <a:ext cx="2133600" cy="1676400"/>
          </a:xfrm>
          <a:prstGeom prst="wedgeRoundRectCallout">
            <a:avLst>
              <a:gd name="adj1" fmla="val -16222"/>
              <a:gd name="adj2" fmla="val 72157"/>
              <a:gd name="adj3" fmla="val 16667"/>
            </a:avLst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en-US" sz="2800" b="1" i="1" dirty="0"/>
              <a:t>Don’t think about it, just sign </a:t>
            </a:r>
            <a:r>
              <a:rPr lang="en-US" sz="2800" b="1" i="1" dirty="0" smtClean="0"/>
              <a:t>it!</a:t>
            </a:r>
            <a:endParaRPr lang="en-US" sz="2800" b="1" i="1" dirty="0"/>
          </a:p>
        </p:txBody>
      </p:sp>
      <p:sp>
        <p:nvSpPr>
          <p:cNvPr id="6" name="TextBox 5"/>
          <p:cNvSpPr txBox="1"/>
          <p:nvPr/>
        </p:nvSpPr>
        <p:spPr>
          <a:xfrm>
            <a:off x="228600" y="914400"/>
            <a:ext cx="624840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/>
              <a:t>Ordinary, lower – level thinking tends to be shallow, uninformed, superficial, biased, distorted &amp; incomplete.</a:t>
            </a:r>
            <a:endParaRPr lang="en-US" sz="32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762000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HIGHER ORDER CRITICAL THINKING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914400"/>
            <a:ext cx="7086600" cy="5715000"/>
          </a:xfrm>
        </p:spPr>
        <p:txBody>
          <a:bodyPr>
            <a:normAutofit fontScale="92500"/>
          </a:bodyPr>
          <a:lstStyle/>
          <a:p>
            <a:pPr>
              <a:buNone/>
            </a:pPr>
            <a:r>
              <a:rPr lang="en-US" dirty="0" smtClean="0"/>
              <a:t>	</a:t>
            </a:r>
            <a:r>
              <a:rPr lang="en-US" b="1" dirty="0" smtClean="0"/>
              <a:t>Higher order critical thinking stresses comprehensive problem solving abilities, rigorous analysis, sound argumentation &amp; strategic communication.</a:t>
            </a:r>
          </a:p>
          <a:p>
            <a:pPr>
              <a:buNone/>
            </a:pPr>
            <a:endParaRPr lang="en-US" sz="1800" b="1" dirty="0" smtClean="0"/>
          </a:p>
          <a:p>
            <a:r>
              <a:rPr lang="en-US" b="1" dirty="0" smtClean="0"/>
              <a:t>Raises thoughtful questions</a:t>
            </a:r>
          </a:p>
          <a:p>
            <a:pPr>
              <a:buNone/>
            </a:pPr>
            <a:endParaRPr lang="en-US" sz="1300" b="1" dirty="0" smtClean="0"/>
          </a:p>
          <a:p>
            <a:r>
              <a:rPr lang="en-US" b="1" dirty="0" smtClean="0"/>
              <a:t>Acknowledge personal limitations</a:t>
            </a:r>
          </a:p>
          <a:p>
            <a:endParaRPr lang="en-US" sz="1500" b="1" dirty="0" smtClean="0"/>
          </a:p>
          <a:p>
            <a:r>
              <a:rPr lang="en-US" b="1" dirty="0" smtClean="0"/>
              <a:t>See problems as exciting challenges</a:t>
            </a:r>
          </a:p>
          <a:p>
            <a:endParaRPr lang="en-US" sz="1300" b="1" dirty="0" smtClean="0"/>
          </a:p>
          <a:p>
            <a:r>
              <a:rPr lang="en-US" b="1" dirty="0" smtClean="0"/>
              <a:t>Consider problems &amp; defines problems clearly</a:t>
            </a:r>
            <a:endParaRPr lang="en-US" b="1" dirty="0"/>
          </a:p>
        </p:txBody>
      </p:sp>
      <p:pic>
        <p:nvPicPr>
          <p:cNvPr id="4" name="Picture 4" descr="MCj00889780000[1]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77000" y="3200400"/>
            <a:ext cx="2362200" cy="312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381000"/>
            <a:ext cx="7010400" cy="6172200"/>
          </a:xfrm>
        </p:spPr>
        <p:txBody>
          <a:bodyPr>
            <a:normAutofit/>
          </a:bodyPr>
          <a:lstStyle/>
          <a:p>
            <a:r>
              <a:rPr lang="en-US" b="1" dirty="0" smtClean="0"/>
              <a:t>Gather &amp; assesses relevant information</a:t>
            </a:r>
          </a:p>
          <a:p>
            <a:endParaRPr lang="en-US" sz="900" b="1" dirty="0" smtClean="0"/>
          </a:p>
          <a:p>
            <a:r>
              <a:rPr lang="en-US" b="1" dirty="0" smtClean="0"/>
              <a:t>Develops well-reasoned conclusion &amp; solutions</a:t>
            </a:r>
          </a:p>
          <a:p>
            <a:endParaRPr lang="en-US" sz="1000" b="1" dirty="0" smtClean="0"/>
          </a:p>
          <a:p>
            <a:r>
              <a:rPr lang="en-US" b="1" dirty="0" smtClean="0"/>
              <a:t>Explores assesses &amp; tests alternatives/options</a:t>
            </a:r>
          </a:p>
          <a:p>
            <a:endParaRPr lang="en-US" sz="1050" b="1" dirty="0" smtClean="0"/>
          </a:p>
          <a:p>
            <a:r>
              <a:rPr lang="en-US" b="1" dirty="0" smtClean="0"/>
              <a:t>Seeks stakeholder insights &amp; advice</a:t>
            </a:r>
          </a:p>
          <a:p>
            <a:endParaRPr lang="en-US" sz="1050" b="1" dirty="0" smtClean="0"/>
          </a:p>
          <a:p>
            <a:r>
              <a:rPr lang="en-US" b="1" dirty="0" smtClean="0"/>
              <a:t>Keep an open mind</a:t>
            </a:r>
          </a:p>
          <a:p>
            <a:endParaRPr lang="en-US" sz="1100" b="1" dirty="0" smtClean="0"/>
          </a:p>
          <a:p>
            <a:r>
              <a:rPr lang="en-US" b="1" dirty="0" smtClean="0"/>
              <a:t>Apply the Nature 2:1 Rule</a:t>
            </a:r>
            <a:endParaRPr lang="en-US" b="1" dirty="0"/>
          </a:p>
        </p:txBody>
      </p:sp>
      <p:pic>
        <p:nvPicPr>
          <p:cNvPr id="4" name="Picture 4" descr="MCj00889780000[1]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705600" y="3429000"/>
            <a:ext cx="2209800" cy="297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EXAMINING PROBLEM – SOLVING APPROACHES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371600"/>
            <a:ext cx="8458200" cy="5334000"/>
          </a:xfrm>
        </p:spPr>
        <p:txBody>
          <a:bodyPr>
            <a:normAutofit lnSpcReduction="10000"/>
          </a:bodyPr>
          <a:lstStyle/>
          <a:p>
            <a:r>
              <a:rPr lang="en-US" b="1" dirty="0" smtClean="0"/>
              <a:t>Much of work place activity is about solving problems.</a:t>
            </a:r>
          </a:p>
          <a:p>
            <a:pPr>
              <a:buNone/>
            </a:pPr>
            <a:endParaRPr lang="en-US" sz="1600" b="1" dirty="0" smtClean="0"/>
          </a:p>
          <a:p>
            <a:r>
              <a:rPr lang="en-US" b="1" dirty="0" smtClean="0"/>
              <a:t>Using a systematic business-focused problem-solving approach to facilitate critical decision making saves you time and yields better solutions</a:t>
            </a:r>
          </a:p>
          <a:p>
            <a:pPr>
              <a:buNone/>
            </a:pPr>
            <a:endParaRPr lang="en-US" sz="2200" b="1" dirty="0" smtClean="0"/>
          </a:p>
          <a:p>
            <a:pPr algn="ctr">
              <a:buNone/>
            </a:pPr>
            <a:r>
              <a:rPr lang="en-US" b="1" dirty="0" smtClean="0">
                <a:solidFill>
                  <a:schemeClr val="accent6">
                    <a:lumMod val="75000"/>
                  </a:schemeClr>
                </a:solidFill>
                <a:latin typeface="Bookman Old Style" pitchFamily="18" charset="0"/>
              </a:rPr>
              <a:t>How do you then go about solving a problem and coming up with a recommendation using critical thinking? </a:t>
            </a:r>
            <a:endParaRPr lang="en-US" b="1" dirty="0">
              <a:solidFill>
                <a:schemeClr val="accent6">
                  <a:lumMod val="75000"/>
                </a:schemeClr>
              </a:solidFill>
              <a:latin typeface="Bookman Old Style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2381</TotalTime>
  <Words>1041</Words>
  <Application>Microsoft Office PowerPoint</Application>
  <PresentationFormat>On-screen Show (4:3)</PresentationFormat>
  <Paragraphs>198</Paragraphs>
  <Slides>22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22</vt:i4>
      </vt:variant>
    </vt:vector>
  </HeadingPairs>
  <TitlesOfParts>
    <vt:vector size="25" baseType="lpstr">
      <vt:lpstr>Office Theme</vt:lpstr>
      <vt:lpstr>Flow</vt:lpstr>
      <vt:lpstr>Concourse</vt:lpstr>
      <vt:lpstr>THE ROLE OF CRITICAL THINKING IN PROBLEM SOLVING IN ORGANIZATIONS</vt:lpstr>
      <vt:lpstr>OUTLINE</vt:lpstr>
      <vt:lpstr>INTRODUCTION</vt:lpstr>
      <vt:lpstr>WHAT IS CRITICAL THINKING?</vt:lpstr>
      <vt:lpstr>Four Aspects of Critical Thinking</vt:lpstr>
      <vt:lpstr>LOWER ORDER  CRITICAL THINKING</vt:lpstr>
      <vt:lpstr>HIGHER ORDER CRITICAL THINKING</vt:lpstr>
      <vt:lpstr>PowerPoint Presentation</vt:lpstr>
      <vt:lpstr>EXAMINING PROBLEM – SOLVING APPROACHES</vt:lpstr>
      <vt:lpstr>PROBLEM SOLVING</vt:lpstr>
      <vt:lpstr>COMPREHENSIVE BUSINESS ORIENTED PROBLEM-SOLVING STAGES INVOLVED IN CRITICAL DECISION MAKING</vt:lpstr>
      <vt:lpstr>DIALOGUE SESSION </vt:lpstr>
      <vt:lpstr>CRITICAL THINKING STANDARDS</vt:lpstr>
      <vt:lpstr>DECISION –MAKING COMMUNICATION PROCESS</vt:lpstr>
      <vt:lpstr>CONCEPT #1</vt:lpstr>
      <vt:lpstr>PowerPoint Presentation</vt:lpstr>
      <vt:lpstr>PowerPoint Presentation</vt:lpstr>
      <vt:lpstr>THE “OR” APPROACH IN ASSEMBLING COMPLETE ARGUMENT</vt:lpstr>
      <vt:lpstr>CONCEPT #2</vt:lpstr>
      <vt:lpstr>CONCLUSION</vt:lpstr>
      <vt:lpstr>REFERENCES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ROLE OF CRITICAL THINKING IN PROBLEM SOLVING IN ORGANIZATIONS</dc:title>
  <dc:creator>James</dc:creator>
  <cp:lastModifiedBy>IT</cp:lastModifiedBy>
  <cp:revision>189</cp:revision>
  <dcterms:created xsi:type="dcterms:W3CDTF">2013-02-21T10:31:27Z</dcterms:created>
  <dcterms:modified xsi:type="dcterms:W3CDTF">2013-03-15T08:55:57Z</dcterms:modified>
</cp:coreProperties>
</file>